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kzidenz-Grotesk Bold" panose="02000803050000020004" pitchFamily="2" charset="77"/>
      <p:regular r:id="rId10"/>
      <p:bold r:id="rId11"/>
    </p:embeddedFont>
    <p:embeddedFont>
      <p:font typeface="Calibri (MS)" panose="020F0502020204030204" pitchFamily="34" charset="0"/>
      <p:regular r:id="rId12"/>
    </p:embeddedFont>
    <p:embeddedFont>
      <p:font typeface="Calibri (MS) Bold" panose="020F0702030404030204" pitchFamily="34" charset="0"/>
      <p:regular r:id="rId13"/>
      <p:bold r:id="rId14"/>
    </p:embeddedFont>
    <p:embeddedFont>
      <p:font typeface="Calibri (MS) Bold Italics" panose="020F07020304040A0204" pitchFamily="34" charset="0"/>
      <p:regular r:id="rId15"/>
      <p:bold r:id="rId16"/>
      <p:italic r:id="rId17"/>
      <p:boldItalic r:id="rId18"/>
    </p:embeddedFont>
    <p:embeddedFont>
      <p:font typeface="Gotham" pitchFamily="2" charset="0"/>
      <p:regular r:id="rId19"/>
    </p:embeddedFont>
    <p:embeddedFont>
      <p:font typeface="Gotham Bold" pitchFamily="2" charset="0"/>
      <p:regular r:id="rId20"/>
      <p:bold r:id="rId21"/>
    </p:embeddedFont>
    <p:embeddedFont>
      <p:font typeface="Roboto" panose="020000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45" autoAdjust="0"/>
  </p:normalViewPr>
  <p:slideViewPr>
    <p:cSldViewPr>
      <p:cViewPr varScale="1">
        <p:scale>
          <a:sx n="66" d="100"/>
          <a:sy n="66" d="100"/>
        </p:scale>
        <p:origin x="1184"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txBody>
            <a:bodyPr/>
            <a:lstStyle/>
            <a:p>
              <a:endParaRPr lang="it-IT"/>
            </a:p>
          </p:txBody>
        </p:sp>
      </p:grpSp>
      <p:grpSp>
        <p:nvGrpSpPr>
          <p:cNvPr id="4" name="Group 4"/>
          <p:cNvGrpSpPr>
            <a:grpSpLocks noChangeAspect="1"/>
          </p:cNvGrpSpPr>
          <p:nvPr/>
        </p:nvGrpSpPr>
        <p:grpSpPr>
          <a:xfrm>
            <a:off x="11040833" y="7557938"/>
            <a:ext cx="6608872" cy="1830344"/>
            <a:chOff x="0" y="0"/>
            <a:chExt cx="1905000" cy="527595"/>
          </a:xfrm>
        </p:grpSpPr>
        <p:sp>
          <p:nvSpPr>
            <p:cNvPr id="5" name="Freeform 5"/>
            <p:cNvSpPr/>
            <p:nvPr/>
          </p:nvSpPr>
          <p:spPr>
            <a:xfrm>
              <a:off x="0" y="0"/>
              <a:ext cx="1905000" cy="527558"/>
            </a:xfrm>
            <a:custGeom>
              <a:avLst/>
              <a:gdLst/>
              <a:ahLst/>
              <a:cxnLst/>
              <a:rect l="l" t="t" r="r" b="b"/>
              <a:pathLst>
                <a:path w="1905000" h="527558">
                  <a:moveTo>
                    <a:pt x="0" y="0"/>
                  </a:moveTo>
                  <a:lnTo>
                    <a:pt x="1905000" y="0"/>
                  </a:lnTo>
                  <a:lnTo>
                    <a:pt x="1905000" y="527558"/>
                  </a:lnTo>
                  <a:lnTo>
                    <a:pt x="0" y="527558"/>
                  </a:lnTo>
                  <a:lnTo>
                    <a:pt x="0" y="0"/>
                  </a:lnTo>
                  <a:close/>
                </a:path>
              </a:pathLst>
            </a:custGeom>
            <a:blipFill>
              <a:blip r:embed="rId4"/>
              <a:stretch>
                <a:fillRect t="-8" b="-8"/>
              </a:stretch>
            </a:blipFill>
          </p:spPr>
          <p:txBody>
            <a:bodyPr/>
            <a:lstStyle/>
            <a:p>
              <a:endParaRPr lang="it-IT"/>
            </a:p>
          </p:txBody>
        </p:sp>
      </p:grpSp>
      <p:grpSp>
        <p:nvGrpSpPr>
          <p:cNvPr id="6" name="Group 6"/>
          <p:cNvGrpSpPr/>
          <p:nvPr/>
        </p:nvGrpSpPr>
        <p:grpSpPr>
          <a:xfrm>
            <a:off x="1143000" y="3505404"/>
            <a:ext cx="7143750" cy="5882878"/>
            <a:chOff x="0" y="0"/>
            <a:chExt cx="9525000" cy="7843837"/>
          </a:xfrm>
        </p:grpSpPr>
        <p:sp>
          <p:nvSpPr>
            <p:cNvPr id="7" name="Freeform 7"/>
            <p:cNvSpPr/>
            <p:nvPr/>
          </p:nvSpPr>
          <p:spPr>
            <a:xfrm>
              <a:off x="0" y="0"/>
              <a:ext cx="9525000" cy="7843774"/>
            </a:xfrm>
            <a:custGeom>
              <a:avLst/>
              <a:gdLst/>
              <a:ahLst/>
              <a:cxnLst/>
              <a:rect l="l" t="t" r="r" b="b"/>
              <a:pathLst>
                <a:path w="9525000" h="7843774">
                  <a:moveTo>
                    <a:pt x="0" y="0"/>
                  </a:moveTo>
                  <a:lnTo>
                    <a:pt x="9525000" y="0"/>
                  </a:lnTo>
                  <a:lnTo>
                    <a:pt x="9525000" y="7843774"/>
                  </a:lnTo>
                  <a:lnTo>
                    <a:pt x="0" y="7843774"/>
                  </a:lnTo>
                  <a:close/>
                </a:path>
              </a:pathLst>
            </a:custGeom>
            <a:solidFill>
              <a:srgbClr val="FFFFFF">
                <a:alpha val="90196"/>
              </a:srgbClr>
            </a:solidFill>
            <a:ln w="12700">
              <a:solidFill>
                <a:srgbClr val="000000"/>
              </a:solidFill>
            </a:ln>
          </p:spPr>
          <p:txBody>
            <a:bodyPr/>
            <a:lstStyle/>
            <a:p>
              <a:endParaRPr lang="it-IT"/>
            </a:p>
          </p:txBody>
        </p:sp>
      </p:grpSp>
      <p:grpSp>
        <p:nvGrpSpPr>
          <p:cNvPr id="8" name="Group 8"/>
          <p:cNvGrpSpPr/>
          <p:nvPr/>
        </p:nvGrpSpPr>
        <p:grpSpPr>
          <a:xfrm>
            <a:off x="1657350" y="7516620"/>
            <a:ext cx="6115050" cy="1357312"/>
            <a:chOff x="0" y="0"/>
            <a:chExt cx="8153400" cy="1809749"/>
          </a:xfrm>
        </p:grpSpPr>
        <p:sp>
          <p:nvSpPr>
            <p:cNvPr id="9" name="Freeform 9"/>
            <p:cNvSpPr/>
            <p:nvPr/>
          </p:nvSpPr>
          <p:spPr>
            <a:xfrm>
              <a:off x="0" y="0"/>
              <a:ext cx="8153400" cy="1809750"/>
            </a:xfrm>
            <a:custGeom>
              <a:avLst/>
              <a:gdLst/>
              <a:ahLst/>
              <a:cxnLst/>
              <a:rect l="l" t="t" r="r" b="b"/>
              <a:pathLst>
                <a:path w="8153400" h="1809750">
                  <a:moveTo>
                    <a:pt x="0" y="0"/>
                  </a:moveTo>
                  <a:lnTo>
                    <a:pt x="8153400" y="0"/>
                  </a:lnTo>
                  <a:lnTo>
                    <a:pt x="8153400" y="1809750"/>
                  </a:lnTo>
                  <a:lnTo>
                    <a:pt x="0" y="1809750"/>
                  </a:lnTo>
                  <a:close/>
                </a:path>
              </a:pathLst>
            </a:custGeom>
            <a:solidFill>
              <a:srgbClr val="E31837"/>
            </a:solidFill>
            <a:ln w="12700">
              <a:solidFill>
                <a:srgbClr val="000000"/>
              </a:solidFill>
            </a:ln>
          </p:spPr>
          <p:txBody>
            <a:bodyPr/>
            <a:lstStyle/>
            <a:p>
              <a:endParaRPr lang="it-IT"/>
            </a:p>
          </p:txBody>
        </p:sp>
      </p:grpSp>
      <p:sp>
        <p:nvSpPr>
          <p:cNvPr id="10" name="TextBox 10"/>
          <p:cNvSpPr txBox="1"/>
          <p:nvPr/>
        </p:nvSpPr>
        <p:spPr>
          <a:xfrm>
            <a:off x="1143000" y="681967"/>
            <a:ext cx="16002000" cy="1050138"/>
          </a:xfrm>
          <a:prstGeom prst="rect">
            <a:avLst/>
          </a:prstGeom>
        </p:spPr>
        <p:txBody>
          <a:bodyPr lIns="0" tIns="0" rIns="0" bIns="0" rtlCol="0" anchor="t">
            <a:spAutoFit/>
          </a:bodyPr>
          <a:lstStyle/>
          <a:p>
            <a:pPr algn="l">
              <a:lnSpc>
                <a:spcPts val="7599"/>
              </a:lnSpc>
            </a:pPr>
            <a:r>
              <a:rPr lang="en-US" sz="5723" b="1">
                <a:solidFill>
                  <a:srgbClr val="FFFFFF"/>
                </a:solidFill>
                <a:latin typeface="Akzidenz-Grotesk Bold"/>
                <a:ea typeface="Akzidenz-Grotesk Bold"/>
                <a:cs typeface="Akzidenz-Grotesk Bold"/>
                <a:sym typeface="Akzidenz-Grotesk Bold"/>
              </a:rPr>
              <a:t>STIMA DI MERCATO IMMOBILIARE</a:t>
            </a:r>
          </a:p>
        </p:txBody>
      </p:sp>
      <p:sp>
        <p:nvSpPr>
          <p:cNvPr id="11" name="TextBox 11"/>
          <p:cNvSpPr txBox="1"/>
          <p:nvPr/>
        </p:nvSpPr>
        <p:spPr>
          <a:xfrm>
            <a:off x="1143000" y="1923064"/>
            <a:ext cx="16002000" cy="660247"/>
          </a:xfrm>
          <a:prstGeom prst="rect">
            <a:avLst/>
          </a:prstGeom>
        </p:spPr>
        <p:txBody>
          <a:bodyPr lIns="0" tIns="0" rIns="0" bIns="0" rtlCol="0" anchor="t">
            <a:spAutoFit/>
          </a:bodyPr>
          <a:lstStyle/>
          <a:p>
            <a:pPr algn="l">
              <a:lnSpc>
                <a:spcPts val="4896"/>
              </a:lnSpc>
            </a:pPr>
            <a:r>
              <a:rPr lang="en-US" sz="3600" b="1">
                <a:solidFill>
                  <a:srgbClr val="E31837"/>
                </a:solidFill>
                <a:latin typeface="Akzidenz-Grotesk Bold"/>
                <a:ea typeface="Akzidenz-Grotesk Bold"/>
                <a:cs typeface="Akzidenz-Grotesk Bold"/>
                <a:sym typeface="Akzidenz-Grotesk Bold"/>
              </a:rPr>
              <a:t>Isola d'Elba – {{COMUNE}}</a:t>
            </a:r>
          </a:p>
        </p:txBody>
      </p:sp>
      <p:sp>
        <p:nvSpPr>
          <p:cNvPr id="12" name="TextBox 12"/>
          <p:cNvSpPr txBox="1"/>
          <p:nvPr/>
        </p:nvSpPr>
        <p:spPr>
          <a:xfrm>
            <a:off x="1143000" y="2669586"/>
            <a:ext cx="16002000" cy="407194"/>
          </a:xfrm>
          <a:prstGeom prst="rect">
            <a:avLst/>
          </a:prstGeom>
        </p:spPr>
        <p:txBody>
          <a:bodyPr lIns="0" tIns="0" rIns="0" bIns="0" rtlCol="0" anchor="t">
            <a:spAutoFit/>
          </a:bodyPr>
          <a:lstStyle/>
          <a:p>
            <a:pPr algn="l">
              <a:lnSpc>
                <a:spcPts val="2400"/>
              </a:lnSpc>
            </a:pPr>
            <a:r>
              <a:rPr lang="en-US" sz="1883">
                <a:solidFill>
                  <a:srgbClr val="FFFFFF"/>
                </a:solidFill>
                <a:latin typeface="Calibri (MS)"/>
                <a:ea typeface="Calibri (MS)"/>
                <a:cs typeface="Calibri (MS)"/>
                <a:sym typeface="Calibri (MS)"/>
              </a:rPr>
              <a:t>Valutazione automatica + Strategia preliminare di vendita</a:t>
            </a:r>
          </a:p>
        </p:txBody>
      </p:sp>
      <p:sp>
        <p:nvSpPr>
          <p:cNvPr id="13" name="TextBox 13"/>
          <p:cNvSpPr txBox="1"/>
          <p:nvPr/>
        </p:nvSpPr>
        <p:spPr>
          <a:xfrm>
            <a:off x="1657350" y="3962604"/>
            <a:ext cx="6115050" cy="292938"/>
          </a:xfrm>
          <a:prstGeom prst="rect">
            <a:avLst/>
          </a:prstGeom>
        </p:spPr>
        <p:txBody>
          <a:bodyPr lIns="0" tIns="0" rIns="0" bIns="0" rtlCol="0" anchor="t">
            <a:spAutoFit/>
          </a:bodyPr>
          <a:lstStyle/>
          <a:p>
            <a:pPr algn="l">
              <a:lnSpc>
                <a:spcPts val="2200"/>
              </a:lnSpc>
            </a:pPr>
            <a:r>
              <a:rPr lang="en-US" sz="1568" b="1" spc="2">
                <a:solidFill>
                  <a:srgbClr val="003DA5"/>
                </a:solidFill>
                <a:latin typeface="Calibri (MS) Bold"/>
                <a:ea typeface="Calibri (MS) Bold"/>
                <a:cs typeface="Calibri (MS) Bold"/>
                <a:sym typeface="Calibri (MS) Bold"/>
              </a:rPr>
              <a:t>Il Valore del Tuo Immobile*</a:t>
            </a:r>
          </a:p>
        </p:txBody>
      </p:sp>
      <p:sp>
        <p:nvSpPr>
          <p:cNvPr id="14" name="TextBox 14"/>
          <p:cNvSpPr txBox="1"/>
          <p:nvPr/>
        </p:nvSpPr>
        <p:spPr>
          <a:xfrm>
            <a:off x="1657350" y="4549583"/>
            <a:ext cx="5653013" cy="809168"/>
          </a:xfrm>
          <a:prstGeom prst="rect">
            <a:avLst/>
          </a:prstGeom>
        </p:spPr>
        <p:txBody>
          <a:bodyPr lIns="0" tIns="0" rIns="0" bIns="0" rtlCol="0" anchor="t">
            <a:spAutoFit/>
          </a:bodyPr>
          <a:lstStyle/>
          <a:p>
            <a:pPr algn="l">
              <a:lnSpc>
                <a:spcPts val="5400"/>
              </a:lnSpc>
            </a:pPr>
            <a:r>
              <a:rPr lang="en-US" sz="4872" b="1">
                <a:solidFill>
                  <a:srgbClr val="E31837"/>
                </a:solidFill>
                <a:latin typeface="Calibri (MS) Bold"/>
                <a:ea typeface="Calibri (MS) Bold"/>
                <a:cs typeface="Calibri (MS) Bold"/>
                <a:sym typeface="Calibri (MS) Bold"/>
              </a:rPr>
              <a:t>€ {{VALORE_TOTALE}}</a:t>
            </a:r>
          </a:p>
        </p:txBody>
      </p:sp>
      <p:sp>
        <p:nvSpPr>
          <p:cNvPr id="15" name="TextBox 15"/>
          <p:cNvSpPr txBox="1"/>
          <p:nvPr/>
        </p:nvSpPr>
        <p:spPr>
          <a:xfrm>
            <a:off x="1657350" y="5683057"/>
            <a:ext cx="2729529" cy="352047"/>
          </a:xfrm>
          <a:prstGeom prst="rect">
            <a:avLst/>
          </a:prstGeom>
        </p:spPr>
        <p:txBody>
          <a:bodyPr lIns="0" tIns="0" rIns="0" bIns="0" rtlCol="0" anchor="t">
            <a:spAutoFit/>
          </a:bodyPr>
          <a:lstStyle/>
          <a:p>
            <a:pPr algn="l">
              <a:lnSpc>
                <a:spcPts val="2542"/>
              </a:lnSpc>
            </a:pPr>
            <a:r>
              <a:rPr lang="en-US" sz="2053">
                <a:solidFill>
                  <a:srgbClr val="666666"/>
                </a:solidFill>
                <a:latin typeface="Calibri (MS)"/>
                <a:ea typeface="Calibri (MS)"/>
                <a:cs typeface="Calibri (MS)"/>
                <a:sym typeface="Calibri (MS)"/>
              </a:rPr>
              <a:t>Range di Mercato*</a:t>
            </a:r>
          </a:p>
        </p:txBody>
      </p:sp>
      <p:sp>
        <p:nvSpPr>
          <p:cNvPr id="16" name="TextBox 16"/>
          <p:cNvSpPr txBox="1"/>
          <p:nvPr/>
        </p:nvSpPr>
        <p:spPr>
          <a:xfrm>
            <a:off x="4901229" y="5534891"/>
            <a:ext cx="3385521" cy="638854"/>
          </a:xfrm>
          <a:prstGeom prst="rect">
            <a:avLst/>
          </a:prstGeom>
        </p:spPr>
        <p:txBody>
          <a:bodyPr lIns="0" tIns="0" rIns="0" bIns="0" rtlCol="0" anchor="t">
            <a:spAutoFit/>
          </a:bodyPr>
          <a:lstStyle/>
          <a:p>
            <a:pPr algn="l">
              <a:lnSpc>
                <a:spcPts val="2458"/>
              </a:lnSpc>
            </a:pPr>
            <a:r>
              <a:rPr lang="en-US" sz="1865" b="1">
                <a:solidFill>
                  <a:srgbClr val="003DA5"/>
                </a:solidFill>
                <a:latin typeface="Calibri (MS) Bold"/>
                <a:ea typeface="Calibri (MS) Bold"/>
                <a:cs typeface="Calibri (MS) Bold"/>
                <a:sym typeface="Calibri (MS) Bold"/>
              </a:rPr>
              <a:t>€ {{VALORE_MINIMO}} –  €{{VALORE_MASSIMO}}</a:t>
            </a:r>
          </a:p>
        </p:txBody>
      </p:sp>
      <p:sp>
        <p:nvSpPr>
          <p:cNvPr id="17" name="TextBox 17"/>
          <p:cNvSpPr txBox="1"/>
          <p:nvPr/>
        </p:nvSpPr>
        <p:spPr>
          <a:xfrm>
            <a:off x="1657350" y="6254557"/>
            <a:ext cx="1936916" cy="352047"/>
          </a:xfrm>
          <a:prstGeom prst="rect">
            <a:avLst/>
          </a:prstGeom>
        </p:spPr>
        <p:txBody>
          <a:bodyPr lIns="0" tIns="0" rIns="0" bIns="0" rtlCol="0" anchor="t">
            <a:spAutoFit/>
          </a:bodyPr>
          <a:lstStyle/>
          <a:p>
            <a:pPr algn="l">
              <a:lnSpc>
                <a:spcPts val="2542"/>
              </a:lnSpc>
            </a:pPr>
            <a:r>
              <a:rPr lang="en-US" sz="2053">
                <a:solidFill>
                  <a:srgbClr val="666666"/>
                </a:solidFill>
                <a:latin typeface="Calibri (MS)"/>
                <a:ea typeface="Calibri (MS)"/>
                <a:cs typeface="Calibri (MS)"/>
                <a:sym typeface="Calibri (MS)"/>
              </a:rPr>
              <a:t>Valore al mq*</a:t>
            </a:r>
          </a:p>
        </p:txBody>
      </p:sp>
      <p:sp>
        <p:nvSpPr>
          <p:cNvPr id="18" name="TextBox 18"/>
          <p:cNvSpPr txBox="1"/>
          <p:nvPr/>
        </p:nvSpPr>
        <p:spPr>
          <a:xfrm>
            <a:off x="4901229" y="6245032"/>
            <a:ext cx="2871171" cy="334054"/>
          </a:xfrm>
          <a:prstGeom prst="rect">
            <a:avLst/>
          </a:prstGeom>
        </p:spPr>
        <p:txBody>
          <a:bodyPr lIns="0" tIns="0" rIns="0" bIns="0" rtlCol="0" anchor="t">
            <a:spAutoFit/>
          </a:bodyPr>
          <a:lstStyle/>
          <a:p>
            <a:pPr algn="l">
              <a:lnSpc>
                <a:spcPts val="2458"/>
              </a:lnSpc>
            </a:pPr>
            <a:r>
              <a:rPr lang="en-US" sz="1865" b="1">
                <a:solidFill>
                  <a:srgbClr val="003DA5"/>
                </a:solidFill>
                <a:latin typeface="Calibri (MS) Bold"/>
                <a:ea typeface="Calibri (MS) Bold"/>
                <a:cs typeface="Calibri (MS) Bold"/>
                <a:sym typeface="Calibri (MS) Bold"/>
              </a:rPr>
              <a:t>€ {{PREZZO_MQ}}</a:t>
            </a:r>
          </a:p>
        </p:txBody>
      </p:sp>
      <p:sp>
        <p:nvSpPr>
          <p:cNvPr id="19" name="TextBox 19"/>
          <p:cNvSpPr txBox="1"/>
          <p:nvPr/>
        </p:nvSpPr>
        <p:spPr>
          <a:xfrm>
            <a:off x="1657350" y="6826057"/>
            <a:ext cx="3446022" cy="352047"/>
          </a:xfrm>
          <a:prstGeom prst="rect">
            <a:avLst/>
          </a:prstGeom>
        </p:spPr>
        <p:txBody>
          <a:bodyPr lIns="0" tIns="0" rIns="0" bIns="0" rtlCol="0" anchor="t">
            <a:spAutoFit/>
          </a:bodyPr>
          <a:lstStyle/>
          <a:p>
            <a:pPr algn="l">
              <a:lnSpc>
                <a:spcPts val="2542"/>
              </a:lnSpc>
            </a:pPr>
            <a:r>
              <a:rPr lang="en-US" sz="2053">
                <a:solidFill>
                  <a:srgbClr val="666666"/>
                </a:solidFill>
                <a:latin typeface="Calibri (MS)"/>
                <a:ea typeface="Calibri (MS)"/>
                <a:cs typeface="Calibri (MS)"/>
                <a:sym typeface="Calibri (MS)"/>
              </a:rPr>
              <a:t>Competitività Mercato*</a:t>
            </a:r>
          </a:p>
        </p:txBody>
      </p:sp>
      <p:sp>
        <p:nvSpPr>
          <p:cNvPr id="20" name="TextBox 20"/>
          <p:cNvSpPr txBox="1"/>
          <p:nvPr/>
        </p:nvSpPr>
        <p:spPr>
          <a:xfrm>
            <a:off x="4901229" y="6816532"/>
            <a:ext cx="2174617" cy="334054"/>
          </a:xfrm>
          <a:prstGeom prst="rect">
            <a:avLst/>
          </a:prstGeom>
        </p:spPr>
        <p:txBody>
          <a:bodyPr lIns="0" tIns="0" rIns="0" bIns="0" rtlCol="0" anchor="t">
            <a:spAutoFit/>
          </a:bodyPr>
          <a:lstStyle/>
          <a:p>
            <a:pPr algn="l">
              <a:lnSpc>
                <a:spcPts val="2458"/>
              </a:lnSpc>
            </a:pPr>
            <a:r>
              <a:rPr lang="en-US" sz="1865" b="1">
                <a:solidFill>
                  <a:srgbClr val="003DA5"/>
                </a:solidFill>
                <a:latin typeface="Calibri (MS) Bold"/>
                <a:ea typeface="Calibri (MS) Bold"/>
                <a:cs typeface="Calibri (MS) Bold"/>
                <a:sym typeface="Calibri (MS) Bold"/>
              </a:rPr>
              <a:t>{{COMPETITIVITA}}</a:t>
            </a:r>
          </a:p>
        </p:txBody>
      </p:sp>
      <p:sp>
        <p:nvSpPr>
          <p:cNvPr id="21" name="TextBox 21"/>
          <p:cNvSpPr txBox="1"/>
          <p:nvPr/>
        </p:nvSpPr>
        <p:spPr>
          <a:xfrm>
            <a:off x="1871662" y="7645207"/>
            <a:ext cx="5686426" cy="427324"/>
          </a:xfrm>
          <a:prstGeom prst="rect">
            <a:avLst/>
          </a:prstGeom>
        </p:spPr>
        <p:txBody>
          <a:bodyPr lIns="0" tIns="0" rIns="0" bIns="0" rtlCol="0" anchor="t">
            <a:spAutoFit/>
          </a:bodyPr>
          <a:lstStyle/>
          <a:p>
            <a:pPr algn="ctr">
              <a:lnSpc>
                <a:spcPts val="3106"/>
              </a:lnSpc>
            </a:pPr>
            <a:r>
              <a:rPr lang="en-US" sz="2267" b="1">
                <a:solidFill>
                  <a:srgbClr val="FFFFFF"/>
                </a:solidFill>
                <a:latin typeface="Calibri (MS) Bold"/>
                <a:ea typeface="Calibri (MS) Bold"/>
                <a:cs typeface="Calibri (MS) Bold"/>
                <a:sym typeface="Calibri (MS) Bold"/>
              </a:rPr>
              <a:t>Prezzo Consigliato*</a:t>
            </a:r>
          </a:p>
        </p:txBody>
      </p:sp>
      <p:sp>
        <p:nvSpPr>
          <p:cNvPr id="22" name="TextBox 22"/>
          <p:cNvSpPr txBox="1"/>
          <p:nvPr/>
        </p:nvSpPr>
        <p:spPr>
          <a:xfrm>
            <a:off x="1871662" y="8046271"/>
            <a:ext cx="5686426" cy="596240"/>
          </a:xfrm>
          <a:prstGeom prst="rect">
            <a:avLst/>
          </a:prstGeom>
        </p:spPr>
        <p:txBody>
          <a:bodyPr lIns="0" tIns="0" rIns="0" bIns="0" rtlCol="0" anchor="t">
            <a:spAutoFit/>
          </a:bodyPr>
          <a:lstStyle/>
          <a:p>
            <a:pPr algn="ctr">
              <a:lnSpc>
                <a:spcPts val="4400"/>
              </a:lnSpc>
            </a:pPr>
            <a:r>
              <a:rPr lang="en-US" sz="3204" b="1">
                <a:solidFill>
                  <a:srgbClr val="FFFFFF"/>
                </a:solidFill>
                <a:latin typeface="Calibri (MS) Bold"/>
                <a:ea typeface="Calibri (MS) Bold"/>
                <a:cs typeface="Calibri (MS) Bold"/>
                <a:sym typeface="Calibri (MS) Bold"/>
              </a:rPr>
              <a:t>€ {{PREZZO_CONSIGLIATO}}</a:t>
            </a:r>
          </a:p>
        </p:txBody>
      </p:sp>
      <p:sp>
        <p:nvSpPr>
          <p:cNvPr id="23" name="TextBox 23"/>
          <p:cNvSpPr txBox="1"/>
          <p:nvPr/>
        </p:nvSpPr>
        <p:spPr>
          <a:xfrm>
            <a:off x="1143000" y="9359707"/>
            <a:ext cx="3960372" cy="214681"/>
          </a:xfrm>
          <a:prstGeom prst="rect">
            <a:avLst/>
          </a:prstGeom>
        </p:spPr>
        <p:txBody>
          <a:bodyPr lIns="0" tIns="0" rIns="0" bIns="0" rtlCol="0" anchor="t">
            <a:spAutoFit/>
          </a:bodyPr>
          <a:lstStyle/>
          <a:p>
            <a:pPr algn="l">
              <a:lnSpc>
                <a:spcPts val="1599"/>
              </a:lnSpc>
            </a:pPr>
            <a:r>
              <a:rPr lang="en-US" sz="1241">
                <a:solidFill>
                  <a:srgbClr val="FFFFFF"/>
                </a:solidFill>
                <a:latin typeface="Calibri (MS)"/>
                <a:ea typeface="Calibri (MS)"/>
                <a:cs typeface="Calibri (MS)"/>
                <a:sym typeface="Calibri (MS)"/>
              </a:rPr>
              <a:t>Documento elaborato per: Proprietario Immobile</a:t>
            </a:r>
          </a:p>
        </p:txBody>
      </p:sp>
      <p:sp>
        <p:nvSpPr>
          <p:cNvPr id="24" name="TextBox 24"/>
          <p:cNvSpPr txBox="1"/>
          <p:nvPr/>
        </p:nvSpPr>
        <p:spPr>
          <a:xfrm>
            <a:off x="1143000" y="9591879"/>
            <a:ext cx="3960372" cy="260747"/>
          </a:xfrm>
          <a:prstGeom prst="rect">
            <a:avLst/>
          </a:prstGeom>
        </p:spPr>
        <p:txBody>
          <a:bodyPr lIns="0" tIns="0" rIns="0" bIns="0" rtlCol="0" anchor="t">
            <a:spAutoFit/>
          </a:bodyPr>
          <a:lstStyle/>
          <a:p>
            <a:pPr algn="l">
              <a:lnSpc>
                <a:spcPts val="1599"/>
              </a:lnSpc>
            </a:pPr>
            <a:r>
              <a:rPr lang="en-US" sz="1241">
                <a:solidFill>
                  <a:srgbClr val="FFFFFF"/>
                </a:solidFill>
                <a:latin typeface="Calibri (MS)"/>
                <a:ea typeface="Calibri (MS)"/>
                <a:cs typeface="Calibri (MS)"/>
                <a:sym typeface="Calibri (MS)"/>
              </a:rPr>
              <a:t>A cura di: Francesco Principe – RE/MAX Mindset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it-IT"/>
          </a:p>
        </p:txBody>
      </p:sp>
      <p:grpSp>
        <p:nvGrpSpPr>
          <p:cNvPr id="3" name="Group 3"/>
          <p:cNvGrpSpPr>
            <a:grpSpLocks noChangeAspect="1"/>
          </p:cNvGrpSpPr>
          <p:nvPr/>
        </p:nvGrpSpPr>
        <p:grpSpPr>
          <a:xfrm>
            <a:off x="280397" y="3132566"/>
            <a:ext cx="8214670" cy="6193600"/>
            <a:chOff x="0" y="0"/>
            <a:chExt cx="9601200" cy="7239000"/>
          </a:xfrm>
        </p:grpSpPr>
        <p:sp>
          <p:nvSpPr>
            <p:cNvPr id="4" name="Freeform 4" descr="preencoded.png"/>
            <p:cNvSpPr/>
            <p:nvPr/>
          </p:nvSpPr>
          <p:spPr>
            <a:xfrm>
              <a:off x="0" y="0"/>
              <a:ext cx="9601200" cy="7239000"/>
            </a:xfrm>
            <a:custGeom>
              <a:avLst/>
              <a:gdLst/>
              <a:ahLst/>
              <a:cxnLst/>
              <a:rect l="l" t="t" r="r" b="b"/>
              <a:pathLst>
                <a:path w="9601200" h="7239000">
                  <a:moveTo>
                    <a:pt x="0" y="0"/>
                  </a:moveTo>
                  <a:lnTo>
                    <a:pt x="9601200" y="0"/>
                  </a:lnTo>
                  <a:lnTo>
                    <a:pt x="9601200" y="7239000"/>
                  </a:lnTo>
                  <a:lnTo>
                    <a:pt x="0" y="7239000"/>
                  </a:lnTo>
                  <a:lnTo>
                    <a:pt x="0" y="0"/>
                  </a:lnTo>
                  <a:close/>
                </a:path>
              </a:pathLst>
            </a:custGeom>
            <a:blipFill>
              <a:blip r:embed="rId4"/>
              <a:stretch>
                <a:fillRect t="-131" b="-131"/>
              </a:stretch>
            </a:blipFill>
          </p:spPr>
          <p:txBody>
            <a:bodyPr/>
            <a:lstStyle/>
            <a:p>
              <a:endParaRPr lang="it-IT"/>
            </a:p>
          </p:txBody>
        </p:sp>
      </p:grpSp>
      <p:grpSp>
        <p:nvGrpSpPr>
          <p:cNvPr id="5" name="Group 5"/>
          <p:cNvGrpSpPr/>
          <p:nvPr/>
        </p:nvGrpSpPr>
        <p:grpSpPr>
          <a:xfrm>
            <a:off x="8915400" y="2911078"/>
            <a:ext cx="3520418" cy="700088"/>
            <a:chOff x="0" y="0"/>
            <a:chExt cx="4693891" cy="933451"/>
          </a:xfrm>
        </p:grpSpPr>
        <p:sp>
          <p:nvSpPr>
            <p:cNvPr id="6" name="Freeform 6"/>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7" name="TextBox 7"/>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Comune</a:t>
              </a:r>
            </a:p>
          </p:txBody>
        </p:sp>
      </p:grpSp>
      <p:grpSp>
        <p:nvGrpSpPr>
          <p:cNvPr id="8" name="Group 8"/>
          <p:cNvGrpSpPr/>
          <p:nvPr/>
        </p:nvGrpSpPr>
        <p:grpSpPr>
          <a:xfrm>
            <a:off x="12435818" y="2911078"/>
            <a:ext cx="5280682" cy="700088"/>
            <a:chOff x="0" y="0"/>
            <a:chExt cx="7040909" cy="933451"/>
          </a:xfrm>
        </p:grpSpPr>
        <p:sp>
          <p:nvSpPr>
            <p:cNvPr id="9" name="Freeform 9"/>
            <p:cNvSpPr/>
            <p:nvPr/>
          </p:nvSpPr>
          <p:spPr>
            <a:xfrm>
              <a:off x="0" y="0"/>
              <a:ext cx="7040909" cy="933451"/>
            </a:xfrm>
            <a:custGeom>
              <a:avLst/>
              <a:gdLst/>
              <a:ahLst/>
              <a:cxnLst/>
              <a:rect l="l" t="t" r="r" b="b"/>
              <a:pathLst>
                <a:path w="7040909" h="933451">
                  <a:moveTo>
                    <a:pt x="0" y="0"/>
                  </a:moveTo>
                  <a:lnTo>
                    <a:pt x="7040909" y="0"/>
                  </a:lnTo>
                  <a:lnTo>
                    <a:pt x="7040909" y="933451"/>
                  </a:lnTo>
                  <a:lnTo>
                    <a:pt x="0" y="933451"/>
                  </a:lnTo>
                  <a:close/>
                </a:path>
              </a:pathLst>
            </a:custGeom>
            <a:solidFill>
              <a:srgbClr val="000000">
                <a:alpha val="0"/>
              </a:srgbClr>
            </a:solidFill>
          </p:spPr>
          <p:txBody>
            <a:bodyPr/>
            <a:lstStyle/>
            <a:p>
              <a:endParaRPr lang="it-IT"/>
            </a:p>
          </p:txBody>
        </p:sp>
        <p:sp>
          <p:nvSpPr>
            <p:cNvPr id="10" name="TextBox 10"/>
            <p:cNvSpPr txBox="1"/>
            <p:nvPr/>
          </p:nvSpPr>
          <p:spPr>
            <a:xfrm>
              <a:off x="0" y="-66675"/>
              <a:ext cx="7040909" cy="1000126"/>
            </a:xfrm>
            <a:prstGeom prst="rect">
              <a:avLst/>
            </a:prstGeom>
          </p:spPr>
          <p:txBody>
            <a:bodyPr lIns="0" tIns="0" rIns="0" bIns="0" rtlCol="0" anchor="ctr"/>
            <a:lstStyle/>
            <a:p>
              <a:pPr algn="l">
                <a:lnSpc>
                  <a:spcPts val="2897"/>
                </a:lnSpc>
              </a:pPr>
              <a:r>
                <a:rPr lang="en-US" sz="2259" b="1">
                  <a:solidFill>
                    <a:srgbClr val="333333"/>
                  </a:solidFill>
                  <a:latin typeface="Calibri (MS) Bold"/>
                  <a:ea typeface="Calibri (MS) Bold"/>
                  <a:cs typeface="Calibri (MS) Bold"/>
                  <a:sym typeface="Calibri (MS) Bold"/>
                </a:rPr>
                <a:t>{{COMUNE}}</a:t>
              </a:r>
            </a:p>
          </p:txBody>
        </p:sp>
      </p:grpSp>
      <p:grpSp>
        <p:nvGrpSpPr>
          <p:cNvPr id="11" name="Group 11"/>
          <p:cNvGrpSpPr/>
          <p:nvPr/>
        </p:nvGrpSpPr>
        <p:grpSpPr>
          <a:xfrm>
            <a:off x="8915400" y="3611166"/>
            <a:ext cx="8801100" cy="707232"/>
            <a:chOff x="0" y="0"/>
            <a:chExt cx="11734800" cy="942976"/>
          </a:xfrm>
        </p:grpSpPr>
        <p:sp>
          <p:nvSpPr>
            <p:cNvPr id="12" name="Freeform 12"/>
            <p:cNvSpPr/>
            <p:nvPr/>
          </p:nvSpPr>
          <p:spPr>
            <a:xfrm>
              <a:off x="0" y="0"/>
              <a:ext cx="11734800" cy="942975"/>
            </a:xfrm>
            <a:custGeom>
              <a:avLst/>
              <a:gdLst/>
              <a:ahLst/>
              <a:cxnLst/>
              <a:rect l="l" t="t" r="r" b="b"/>
              <a:pathLst>
                <a:path w="11734800" h="942975">
                  <a:moveTo>
                    <a:pt x="0" y="0"/>
                  </a:moveTo>
                  <a:lnTo>
                    <a:pt x="11734800" y="0"/>
                  </a:lnTo>
                  <a:lnTo>
                    <a:pt x="11734800" y="942975"/>
                  </a:lnTo>
                  <a:lnTo>
                    <a:pt x="0" y="942975"/>
                  </a:lnTo>
                  <a:close/>
                </a:path>
              </a:pathLst>
            </a:custGeom>
            <a:solidFill>
              <a:srgbClr val="F9F9F9"/>
            </a:solidFill>
            <a:ln w="12700">
              <a:solidFill>
                <a:srgbClr val="000000"/>
              </a:solidFill>
            </a:ln>
          </p:spPr>
          <p:txBody>
            <a:bodyPr/>
            <a:lstStyle/>
            <a:p>
              <a:endParaRPr lang="it-IT"/>
            </a:p>
          </p:txBody>
        </p:sp>
      </p:grpSp>
      <p:grpSp>
        <p:nvGrpSpPr>
          <p:cNvPr id="13" name="Group 13"/>
          <p:cNvGrpSpPr/>
          <p:nvPr/>
        </p:nvGrpSpPr>
        <p:grpSpPr>
          <a:xfrm>
            <a:off x="8915400" y="4304110"/>
            <a:ext cx="8801100" cy="14288"/>
            <a:chOff x="0" y="0"/>
            <a:chExt cx="11734800" cy="19051"/>
          </a:xfrm>
        </p:grpSpPr>
        <p:sp>
          <p:nvSpPr>
            <p:cNvPr id="14" name="Freeform 14"/>
            <p:cNvSpPr/>
            <p:nvPr/>
          </p:nvSpPr>
          <p:spPr>
            <a:xfrm>
              <a:off x="0" y="0"/>
              <a:ext cx="11734800" cy="19050"/>
            </a:xfrm>
            <a:custGeom>
              <a:avLst/>
              <a:gdLst/>
              <a:ahLst/>
              <a:cxnLst/>
              <a:rect l="l" t="t" r="r" b="b"/>
              <a:pathLst>
                <a:path w="11734800" h="19050">
                  <a:moveTo>
                    <a:pt x="0" y="0"/>
                  </a:moveTo>
                  <a:lnTo>
                    <a:pt x="11734800" y="0"/>
                  </a:lnTo>
                  <a:lnTo>
                    <a:pt x="11734800" y="19050"/>
                  </a:lnTo>
                  <a:lnTo>
                    <a:pt x="0" y="19050"/>
                  </a:lnTo>
                  <a:close/>
                </a:path>
              </a:pathLst>
            </a:custGeom>
            <a:solidFill>
              <a:srgbClr val="E0E0E0"/>
            </a:solidFill>
            <a:ln w="12700">
              <a:solidFill>
                <a:srgbClr val="000000"/>
              </a:solidFill>
            </a:ln>
          </p:spPr>
          <p:txBody>
            <a:bodyPr/>
            <a:lstStyle/>
            <a:p>
              <a:endParaRPr lang="it-IT"/>
            </a:p>
          </p:txBody>
        </p:sp>
      </p:grpSp>
      <p:grpSp>
        <p:nvGrpSpPr>
          <p:cNvPr id="15" name="Group 15"/>
          <p:cNvGrpSpPr/>
          <p:nvPr/>
        </p:nvGrpSpPr>
        <p:grpSpPr>
          <a:xfrm>
            <a:off x="8915400" y="3618310"/>
            <a:ext cx="3520418" cy="700088"/>
            <a:chOff x="0" y="0"/>
            <a:chExt cx="4693891" cy="933451"/>
          </a:xfrm>
        </p:grpSpPr>
        <p:sp>
          <p:nvSpPr>
            <p:cNvPr id="16" name="Freeform 16"/>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17" name="TextBox 17"/>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Località</a:t>
              </a:r>
            </a:p>
          </p:txBody>
        </p:sp>
      </p:grpSp>
      <p:grpSp>
        <p:nvGrpSpPr>
          <p:cNvPr id="18" name="Group 18"/>
          <p:cNvGrpSpPr/>
          <p:nvPr/>
        </p:nvGrpSpPr>
        <p:grpSpPr>
          <a:xfrm>
            <a:off x="12435818" y="3618310"/>
            <a:ext cx="5280682" cy="700088"/>
            <a:chOff x="0" y="0"/>
            <a:chExt cx="7040909" cy="933451"/>
          </a:xfrm>
        </p:grpSpPr>
        <p:sp>
          <p:nvSpPr>
            <p:cNvPr id="19" name="Freeform 19"/>
            <p:cNvSpPr/>
            <p:nvPr/>
          </p:nvSpPr>
          <p:spPr>
            <a:xfrm>
              <a:off x="0" y="0"/>
              <a:ext cx="7040909" cy="933451"/>
            </a:xfrm>
            <a:custGeom>
              <a:avLst/>
              <a:gdLst/>
              <a:ahLst/>
              <a:cxnLst/>
              <a:rect l="l" t="t" r="r" b="b"/>
              <a:pathLst>
                <a:path w="7040909" h="933451">
                  <a:moveTo>
                    <a:pt x="0" y="0"/>
                  </a:moveTo>
                  <a:lnTo>
                    <a:pt x="7040909" y="0"/>
                  </a:lnTo>
                  <a:lnTo>
                    <a:pt x="7040909" y="933451"/>
                  </a:lnTo>
                  <a:lnTo>
                    <a:pt x="0" y="933451"/>
                  </a:lnTo>
                  <a:close/>
                </a:path>
              </a:pathLst>
            </a:custGeom>
            <a:solidFill>
              <a:srgbClr val="000000">
                <a:alpha val="0"/>
              </a:srgbClr>
            </a:solidFill>
          </p:spPr>
          <p:txBody>
            <a:bodyPr/>
            <a:lstStyle/>
            <a:p>
              <a:endParaRPr lang="it-IT"/>
            </a:p>
          </p:txBody>
        </p:sp>
        <p:sp>
          <p:nvSpPr>
            <p:cNvPr id="20" name="TextBox 20"/>
            <p:cNvSpPr txBox="1"/>
            <p:nvPr/>
          </p:nvSpPr>
          <p:spPr>
            <a:xfrm>
              <a:off x="0" y="-66675"/>
              <a:ext cx="7040909" cy="1000126"/>
            </a:xfrm>
            <a:prstGeom prst="rect">
              <a:avLst/>
            </a:prstGeom>
          </p:spPr>
          <p:txBody>
            <a:bodyPr lIns="0" tIns="0" rIns="0" bIns="0" rtlCol="0" anchor="ctr"/>
            <a:lstStyle/>
            <a:p>
              <a:pPr algn="l">
                <a:lnSpc>
                  <a:spcPts val="2897"/>
                </a:lnSpc>
              </a:pPr>
              <a:r>
                <a:rPr lang="en-US" sz="2259" b="1">
                  <a:solidFill>
                    <a:srgbClr val="333333"/>
                  </a:solidFill>
                  <a:latin typeface="Calibri (MS) Bold"/>
                  <a:ea typeface="Calibri (MS) Bold"/>
                  <a:cs typeface="Calibri (MS) Bold"/>
                  <a:sym typeface="Calibri (MS) Bold"/>
                </a:rPr>
                <a:t>{{LOCALITA}}</a:t>
              </a:r>
            </a:p>
          </p:txBody>
        </p:sp>
      </p:grpSp>
      <p:grpSp>
        <p:nvGrpSpPr>
          <p:cNvPr id="21" name="Group 21"/>
          <p:cNvGrpSpPr/>
          <p:nvPr/>
        </p:nvGrpSpPr>
        <p:grpSpPr>
          <a:xfrm>
            <a:off x="8915400" y="4318396"/>
            <a:ext cx="3520418" cy="700088"/>
            <a:chOff x="0" y="0"/>
            <a:chExt cx="4693891" cy="933451"/>
          </a:xfrm>
        </p:grpSpPr>
        <p:sp>
          <p:nvSpPr>
            <p:cNvPr id="22" name="Freeform 22"/>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23" name="TextBox 23"/>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Tipologia</a:t>
              </a:r>
            </a:p>
          </p:txBody>
        </p:sp>
      </p:grpSp>
      <p:grpSp>
        <p:nvGrpSpPr>
          <p:cNvPr id="24" name="Group 24"/>
          <p:cNvGrpSpPr/>
          <p:nvPr/>
        </p:nvGrpSpPr>
        <p:grpSpPr>
          <a:xfrm>
            <a:off x="12435818" y="4318396"/>
            <a:ext cx="5280682" cy="700088"/>
            <a:chOff x="0" y="0"/>
            <a:chExt cx="7040909" cy="933451"/>
          </a:xfrm>
        </p:grpSpPr>
        <p:sp>
          <p:nvSpPr>
            <p:cNvPr id="25" name="Freeform 25"/>
            <p:cNvSpPr/>
            <p:nvPr/>
          </p:nvSpPr>
          <p:spPr>
            <a:xfrm>
              <a:off x="0" y="0"/>
              <a:ext cx="7040909" cy="933451"/>
            </a:xfrm>
            <a:custGeom>
              <a:avLst/>
              <a:gdLst/>
              <a:ahLst/>
              <a:cxnLst/>
              <a:rect l="l" t="t" r="r" b="b"/>
              <a:pathLst>
                <a:path w="7040909" h="933451">
                  <a:moveTo>
                    <a:pt x="0" y="0"/>
                  </a:moveTo>
                  <a:lnTo>
                    <a:pt x="7040909" y="0"/>
                  </a:lnTo>
                  <a:lnTo>
                    <a:pt x="7040909" y="933451"/>
                  </a:lnTo>
                  <a:lnTo>
                    <a:pt x="0" y="933451"/>
                  </a:lnTo>
                  <a:close/>
                </a:path>
              </a:pathLst>
            </a:custGeom>
            <a:solidFill>
              <a:srgbClr val="000000">
                <a:alpha val="0"/>
              </a:srgbClr>
            </a:solidFill>
          </p:spPr>
          <p:txBody>
            <a:bodyPr/>
            <a:lstStyle/>
            <a:p>
              <a:endParaRPr lang="it-IT"/>
            </a:p>
          </p:txBody>
        </p:sp>
        <p:sp>
          <p:nvSpPr>
            <p:cNvPr id="26" name="TextBox 26"/>
            <p:cNvSpPr txBox="1"/>
            <p:nvPr/>
          </p:nvSpPr>
          <p:spPr>
            <a:xfrm>
              <a:off x="0" y="-66675"/>
              <a:ext cx="7040909" cy="1000126"/>
            </a:xfrm>
            <a:prstGeom prst="rect">
              <a:avLst/>
            </a:prstGeom>
          </p:spPr>
          <p:txBody>
            <a:bodyPr lIns="0" tIns="0" rIns="0" bIns="0" rtlCol="0" anchor="ctr"/>
            <a:lstStyle/>
            <a:p>
              <a:pPr algn="l">
                <a:lnSpc>
                  <a:spcPts val="2897"/>
                </a:lnSpc>
              </a:pPr>
              <a:r>
                <a:rPr lang="en-US" sz="2259" b="1">
                  <a:solidFill>
                    <a:srgbClr val="333333"/>
                  </a:solidFill>
                  <a:latin typeface="Calibri (MS) Bold"/>
                  <a:ea typeface="Calibri (MS) Bold"/>
                  <a:cs typeface="Calibri (MS) Bold"/>
                  <a:sym typeface="Calibri (MS) Bold"/>
                </a:rPr>
                <a:t>{{TIPOLOGIA}}</a:t>
              </a:r>
            </a:p>
          </p:txBody>
        </p:sp>
      </p:grpSp>
      <p:grpSp>
        <p:nvGrpSpPr>
          <p:cNvPr id="27" name="Group 27"/>
          <p:cNvGrpSpPr/>
          <p:nvPr/>
        </p:nvGrpSpPr>
        <p:grpSpPr>
          <a:xfrm>
            <a:off x="8915400" y="5018484"/>
            <a:ext cx="8801100" cy="707232"/>
            <a:chOff x="0" y="0"/>
            <a:chExt cx="11734800" cy="942976"/>
          </a:xfrm>
        </p:grpSpPr>
        <p:sp>
          <p:nvSpPr>
            <p:cNvPr id="28" name="Freeform 28"/>
            <p:cNvSpPr/>
            <p:nvPr/>
          </p:nvSpPr>
          <p:spPr>
            <a:xfrm>
              <a:off x="0" y="0"/>
              <a:ext cx="11734800" cy="942975"/>
            </a:xfrm>
            <a:custGeom>
              <a:avLst/>
              <a:gdLst/>
              <a:ahLst/>
              <a:cxnLst/>
              <a:rect l="l" t="t" r="r" b="b"/>
              <a:pathLst>
                <a:path w="11734800" h="942975">
                  <a:moveTo>
                    <a:pt x="0" y="0"/>
                  </a:moveTo>
                  <a:lnTo>
                    <a:pt x="11734800" y="0"/>
                  </a:lnTo>
                  <a:lnTo>
                    <a:pt x="11734800" y="942975"/>
                  </a:lnTo>
                  <a:lnTo>
                    <a:pt x="0" y="942975"/>
                  </a:lnTo>
                  <a:close/>
                </a:path>
              </a:pathLst>
            </a:custGeom>
            <a:solidFill>
              <a:srgbClr val="F9F9F9"/>
            </a:solidFill>
            <a:ln w="12700">
              <a:solidFill>
                <a:srgbClr val="000000"/>
              </a:solidFill>
            </a:ln>
          </p:spPr>
          <p:txBody>
            <a:bodyPr/>
            <a:lstStyle/>
            <a:p>
              <a:endParaRPr lang="it-IT"/>
            </a:p>
          </p:txBody>
        </p:sp>
      </p:grpSp>
      <p:grpSp>
        <p:nvGrpSpPr>
          <p:cNvPr id="29" name="Group 29"/>
          <p:cNvGrpSpPr/>
          <p:nvPr/>
        </p:nvGrpSpPr>
        <p:grpSpPr>
          <a:xfrm>
            <a:off x="8915400" y="5711428"/>
            <a:ext cx="8801100" cy="14288"/>
            <a:chOff x="0" y="0"/>
            <a:chExt cx="11734800" cy="19051"/>
          </a:xfrm>
        </p:grpSpPr>
        <p:sp>
          <p:nvSpPr>
            <p:cNvPr id="30" name="Freeform 30"/>
            <p:cNvSpPr/>
            <p:nvPr/>
          </p:nvSpPr>
          <p:spPr>
            <a:xfrm>
              <a:off x="0" y="0"/>
              <a:ext cx="11734800" cy="19050"/>
            </a:xfrm>
            <a:custGeom>
              <a:avLst/>
              <a:gdLst/>
              <a:ahLst/>
              <a:cxnLst/>
              <a:rect l="l" t="t" r="r" b="b"/>
              <a:pathLst>
                <a:path w="11734800" h="19050">
                  <a:moveTo>
                    <a:pt x="0" y="0"/>
                  </a:moveTo>
                  <a:lnTo>
                    <a:pt x="11734800" y="0"/>
                  </a:lnTo>
                  <a:lnTo>
                    <a:pt x="11734800" y="19050"/>
                  </a:lnTo>
                  <a:lnTo>
                    <a:pt x="0" y="19050"/>
                  </a:lnTo>
                  <a:close/>
                </a:path>
              </a:pathLst>
            </a:custGeom>
            <a:solidFill>
              <a:srgbClr val="E0E0E0"/>
            </a:solidFill>
            <a:ln w="12700">
              <a:solidFill>
                <a:srgbClr val="000000"/>
              </a:solidFill>
            </a:ln>
          </p:spPr>
          <p:txBody>
            <a:bodyPr/>
            <a:lstStyle/>
            <a:p>
              <a:endParaRPr lang="it-IT"/>
            </a:p>
          </p:txBody>
        </p:sp>
      </p:grpSp>
      <p:grpSp>
        <p:nvGrpSpPr>
          <p:cNvPr id="31" name="Group 31"/>
          <p:cNvGrpSpPr/>
          <p:nvPr/>
        </p:nvGrpSpPr>
        <p:grpSpPr>
          <a:xfrm>
            <a:off x="8915400" y="5025628"/>
            <a:ext cx="3520418" cy="700088"/>
            <a:chOff x="0" y="0"/>
            <a:chExt cx="4693891" cy="933451"/>
          </a:xfrm>
        </p:grpSpPr>
        <p:sp>
          <p:nvSpPr>
            <p:cNvPr id="32" name="Freeform 32"/>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33" name="TextBox 33"/>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Piano</a:t>
              </a:r>
            </a:p>
          </p:txBody>
        </p:sp>
      </p:grpSp>
      <p:grpSp>
        <p:nvGrpSpPr>
          <p:cNvPr id="34" name="Group 34"/>
          <p:cNvGrpSpPr/>
          <p:nvPr/>
        </p:nvGrpSpPr>
        <p:grpSpPr>
          <a:xfrm>
            <a:off x="12435818" y="5025628"/>
            <a:ext cx="5280682" cy="700088"/>
            <a:chOff x="0" y="0"/>
            <a:chExt cx="7040909" cy="933451"/>
          </a:xfrm>
        </p:grpSpPr>
        <p:sp>
          <p:nvSpPr>
            <p:cNvPr id="35" name="Freeform 35"/>
            <p:cNvSpPr/>
            <p:nvPr/>
          </p:nvSpPr>
          <p:spPr>
            <a:xfrm>
              <a:off x="0" y="0"/>
              <a:ext cx="7040909" cy="933451"/>
            </a:xfrm>
            <a:custGeom>
              <a:avLst/>
              <a:gdLst/>
              <a:ahLst/>
              <a:cxnLst/>
              <a:rect l="l" t="t" r="r" b="b"/>
              <a:pathLst>
                <a:path w="7040909" h="933451">
                  <a:moveTo>
                    <a:pt x="0" y="0"/>
                  </a:moveTo>
                  <a:lnTo>
                    <a:pt x="7040909" y="0"/>
                  </a:lnTo>
                  <a:lnTo>
                    <a:pt x="7040909" y="933451"/>
                  </a:lnTo>
                  <a:lnTo>
                    <a:pt x="0" y="933451"/>
                  </a:lnTo>
                  <a:close/>
                </a:path>
              </a:pathLst>
            </a:custGeom>
            <a:solidFill>
              <a:srgbClr val="000000">
                <a:alpha val="0"/>
              </a:srgbClr>
            </a:solidFill>
          </p:spPr>
          <p:txBody>
            <a:bodyPr/>
            <a:lstStyle/>
            <a:p>
              <a:endParaRPr lang="it-IT"/>
            </a:p>
          </p:txBody>
        </p:sp>
        <p:sp>
          <p:nvSpPr>
            <p:cNvPr id="36" name="TextBox 36"/>
            <p:cNvSpPr txBox="1"/>
            <p:nvPr/>
          </p:nvSpPr>
          <p:spPr>
            <a:xfrm>
              <a:off x="0" y="-66675"/>
              <a:ext cx="7040909" cy="1000126"/>
            </a:xfrm>
            <a:prstGeom prst="rect">
              <a:avLst/>
            </a:prstGeom>
          </p:spPr>
          <p:txBody>
            <a:bodyPr lIns="0" tIns="0" rIns="0" bIns="0" rtlCol="0" anchor="ctr"/>
            <a:lstStyle/>
            <a:p>
              <a:pPr algn="l">
                <a:lnSpc>
                  <a:spcPts val="2897"/>
                </a:lnSpc>
              </a:pPr>
              <a:r>
                <a:rPr lang="en-US" sz="2259" b="1">
                  <a:solidFill>
                    <a:srgbClr val="333333"/>
                  </a:solidFill>
                  <a:latin typeface="Calibri (MS) Bold"/>
                  <a:ea typeface="Calibri (MS) Bold"/>
                  <a:cs typeface="Calibri (MS) Bold"/>
                  <a:sym typeface="Calibri (MS) Bold"/>
                </a:rPr>
                <a:t>{{PIANO}}</a:t>
              </a:r>
            </a:p>
          </p:txBody>
        </p:sp>
      </p:grpSp>
      <p:grpSp>
        <p:nvGrpSpPr>
          <p:cNvPr id="37" name="Group 37"/>
          <p:cNvGrpSpPr/>
          <p:nvPr/>
        </p:nvGrpSpPr>
        <p:grpSpPr>
          <a:xfrm>
            <a:off x="8915400" y="5725716"/>
            <a:ext cx="3520418" cy="700088"/>
            <a:chOff x="0" y="0"/>
            <a:chExt cx="4693891" cy="933451"/>
          </a:xfrm>
        </p:grpSpPr>
        <p:sp>
          <p:nvSpPr>
            <p:cNvPr id="38" name="Freeform 38"/>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39" name="TextBox 39"/>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Stato</a:t>
              </a:r>
            </a:p>
          </p:txBody>
        </p:sp>
      </p:grpSp>
      <p:grpSp>
        <p:nvGrpSpPr>
          <p:cNvPr id="40" name="Group 40"/>
          <p:cNvGrpSpPr/>
          <p:nvPr/>
        </p:nvGrpSpPr>
        <p:grpSpPr>
          <a:xfrm>
            <a:off x="12435818" y="5725716"/>
            <a:ext cx="5280682" cy="700088"/>
            <a:chOff x="0" y="0"/>
            <a:chExt cx="7040909" cy="933451"/>
          </a:xfrm>
        </p:grpSpPr>
        <p:sp>
          <p:nvSpPr>
            <p:cNvPr id="41" name="Freeform 41"/>
            <p:cNvSpPr/>
            <p:nvPr/>
          </p:nvSpPr>
          <p:spPr>
            <a:xfrm>
              <a:off x="0" y="0"/>
              <a:ext cx="7040909" cy="933451"/>
            </a:xfrm>
            <a:custGeom>
              <a:avLst/>
              <a:gdLst/>
              <a:ahLst/>
              <a:cxnLst/>
              <a:rect l="l" t="t" r="r" b="b"/>
              <a:pathLst>
                <a:path w="7040909" h="933451">
                  <a:moveTo>
                    <a:pt x="0" y="0"/>
                  </a:moveTo>
                  <a:lnTo>
                    <a:pt x="7040909" y="0"/>
                  </a:lnTo>
                  <a:lnTo>
                    <a:pt x="7040909" y="933451"/>
                  </a:lnTo>
                  <a:lnTo>
                    <a:pt x="0" y="933451"/>
                  </a:lnTo>
                  <a:close/>
                </a:path>
              </a:pathLst>
            </a:custGeom>
            <a:solidFill>
              <a:srgbClr val="000000">
                <a:alpha val="0"/>
              </a:srgbClr>
            </a:solidFill>
          </p:spPr>
          <p:txBody>
            <a:bodyPr/>
            <a:lstStyle/>
            <a:p>
              <a:endParaRPr lang="it-IT"/>
            </a:p>
          </p:txBody>
        </p:sp>
        <p:sp>
          <p:nvSpPr>
            <p:cNvPr id="42" name="TextBox 42"/>
            <p:cNvSpPr txBox="1"/>
            <p:nvPr/>
          </p:nvSpPr>
          <p:spPr>
            <a:xfrm>
              <a:off x="0" y="-66675"/>
              <a:ext cx="7040909" cy="1000126"/>
            </a:xfrm>
            <a:prstGeom prst="rect">
              <a:avLst/>
            </a:prstGeom>
          </p:spPr>
          <p:txBody>
            <a:bodyPr lIns="0" tIns="0" rIns="0" bIns="0" rtlCol="0" anchor="ctr"/>
            <a:lstStyle/>
            <a:p>
              <a:pPr algn="l">
                <a:lnSpc>
                  <a:spcPts val="2897"/>
                </a:lnSpc>
              </a:pPr>
              <a:r>
                <a:rPr lang="en-US" sz="2259" b="1">
                  <a:solidFill>
                    <a:srgbClr val="333333"/>
                  </a:solidFill>
                  <a:latin typeface="Calibri (MS) Bold"/>
                  <a:ea typeface="Calibri (MS) Bold"/>
                  <a:cs typeface="Calibri (MS) Bold"/>
                  <a:sym typeface="Calibri (MS) Bold"/>
                </a:rPr>
                <a:t>{{STATO}}</a:t>
              </a:r>
            </a:p>
          </p:txBody>
        </p:sp>
      </p:grpSp>
      <p:grpSp>
        <p:nvGrpSpPr>
          <p:cNvPr id="43" name="Group 43"/>
          <p:cNvGrpSpPr/>
          <p:nvPr/>
        </p:nvGrpSpPr>
        <p:grpSpPr>
          <a:xfrm>
            <a:off x="8915400" y="6425804"/>
            <a:ext cx="8801100" cy="707232"/>
            <a:chOff x="0" y="0"/>
            <a:chExt cx="11734800" cy="942976"/>
          </a:xfrm>
        </p:grpSpPr>
        <p:sp>
          <p:nvSpPr>
            <p:cNvPr id="44" name="Freeform 44"/>
            <p:cNvSpPr/>
            <p:nvPr/>
          </p:nvSpPr>
          <p:spPr>
            <a:xfrm>
              <a:off x="0" y="0"/>
              <a:ext cx="11734800" cy="942975"/>
            </a:xfrm>
            <a:custGeom>
              <a:avLst/>
              <a:gdLst/>
              <a:ahLst/>
              <a:cxnLst/>
              <a:rect l="l" t="t" r="r" b="b"/>
              <a:pathLst>
                <a:path w="11734800" h="942975">
                  <a:moveTo>
                    <a:pt x="0" y="0"/>
                  </a:moveTo>
                  <a:lnTo>
                    <a:pt x="11734800" y="0"/>
                  </a:lnTo>
                  <a:lnTo>
                    <a:pt x="11734800" y="942975"/>
                  </a:lnTo>
                  <a:lnTo>
                    <a:pt x="0" y="942975"/>
                  </a:lnTo>
                  <a:close/>
                </a:path>
              </a:pathLst>
            </a:custGeom>
            <a:solidFill>
              <a:srgbClr val="F9F9F9"/>
            </a:solidFill>
            <a:ln w="12700">
              <a:solidFill>
                <a:srgbClr val="000000"/>
              </a:solidFill>
            </a:ln>
          </p:spPr>
          <p:txBody>
            <a:bodyPr/>
            <a:lstStyle/>
            <a:p>
              <a:endParaRPr lang="it-IT"/>
            </a:p>
          </p:txBody>
        </p:sp>
      </p:grpSp>
      <p:grpSp>
        <p:nvGrpSpPr>
          <p:cNvPr id="45" name="Group 45"/>
          <p:cNvGrpSpPr/>
          <p:nvPr/>
        </p:nvGrpSpPr>
        <p:grpSpPr>
          <a:xfrm>
            <a:off x="8915400" y="7118746"/>
            <a:ext cx="8801100" cy="14288"/>
            <a:chOff x="0" y="0"/>
            <a:chExt cx="11734800" cy="19051"/>
          </a:xfrm>
        </p:grpSpPr>
        <p:sp>
          <p:nvSpPr>
            <p:cNvPr id="46" name="Freeform 46"/>
            <p:cNvSpPr/>
            <p:nvPr/>
          </p:nvSpPr>
          <p:spPr>
            <a:xfrm>
              <a:off x="0" y="0"/>
              <a:ext cx="11734800" cy="19050"/>
            </a:xfrm>
            <a:custGeom>
              <a:avLst/>
              <a:gdLst/>
              <a:ahLst/>
              <a:cxnLst/>
              <a:rect l="l" t="t" r="r" b="b"/>
              <a:pathLst>
                <a:path w="11734800" h="19050">
                  <a:moveTo>
                    <a:pt x="0" y="0"/>
                  </a:moveTo>
                  <a:lnTo>
                    <a:pt x="11734800" y="0"/>
                  </a:lnTo>
                  <a:lnTo>
                    <a:pt x="11734800" y="19050"/>
                  </a:lnTo>
                  <a:lnTo>
                    <a:pt x="0" y="19050"/>
                  </a:lnTo>
                  <a:close/>
                </a:path>
              </a:pathLst>
            </a:custGeom>
            <a:solidFill>
              <a:srgbClr val="E0E0E0"/>
            </a:solidFill>
            <a:ln w="12700">
              <a:solidFill>
                <a:srgbClr val="000000"/>
              </a:solidFill>
            </a:ln>
          </p:spPr>
          <p:txBody>
            <a:bodyPr/>
            <a:lstStyle/>
            <a:p>
              <a:endParaRPr lang="it-IT"/>
            </a:p>
          </p:txBody>
        </p:sp>
      </p:grpSp>
      <p:grpSp>
        <p:nvGrpSpPr>
          <p:cNvPr id="47" name="Group 47"/>
          <p:cNvGrpSpPr/>
          <p:nvPr/>
        </p:nvGrpSpPr>
        <p:grpSpPr>
          <a:xfrm>
            <a:off x="8915400" y="6432946"/>
            <a:ext cx="3520418" cy="700088"/>
            <a:chOff x="0" y="0"/>
            <a:chExt cx="4693891" cy="933451"/>
          </a:xfrm>
        </p:grpSpPr>
        <p:sp>
          <p:nvSpPr>
            <p:cNvPr id="48" name="Freeform 48"/>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49" name="TextBox 49"/>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Vista Mare</a:t>
              </a:r>
            </a:p>
          </p:txBody>
        </p:sp>
      </p:grpSp>
      <p:grpSp>
        <p:nvGrpSpPr>
          <p:cNvPr id="50" name="Group 50"/>
          <p:cNvGrpSpPr/>
          <p:nvPr/>
        </p:nvGrpSpPr>
        <p:grpSpPr>
          <a:xfrm>
            <a:off x="8915400" y="7133034"/>
            <a:ext cx="3520418" cy="700088"/>
            <a:chOff x="0" y="0"/>
            <a:chExt cx="4693891" cy="933451"/>
          </a:xfrm>
        </p:grpSpPr>
        <p:sp>
          <p:nvSpPr>
            <p:cNvPr id="51" name="Freeform 51"/>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52" name="TextBox 52"/>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Distanza Mare</a:t>
              </a:r>
            </a:p>
          </p:txBody>
        </p:sp>
      </p:grpSp>
      <p:grpSp>
        <p:nvGrpSpPr>
          <p:cNvPr id="53" name="Group 53"/>
          <p:cNvGrpSpPr/>
          <p:nvPr/>
        </p:nvGrpSpPr>
        <p:grpSpPr>
          <a:xfrm>
            <a:off x="8915400" y="7833122"/>
            <a:ext cx="8801100" cy="707232"/>
            <a:chOff x="0" y="0"/>
            <a:chExt cx="11734800" cy="942976"/>
          </a:xfrm>
        </p:grpSpPr>
        <p:sp>
          <p:nvSpPr>
            <p:cNvPr id="54" name="Freeform 54"/>
            <p:cNvSpPr/>
            <p:nvPr/>
          </p:nvSpPr>
          <p:spPr>
            <a:xfrm>
              <a:off x="0" y="0"/>
              <a:ext cx="11734800" cy="942975"/>
            </a:xfrm>
            <a:custGeom>
              <a:avLst/>
              <a:gdLst/>
              <a:ahLst/>
              <a:cxnLst/>
              <a:rect l="l" t="t" r="r" b="b"/>
              <a:pathLst>
                <a:path w="11734800" h="942975">
                  <a:moveTo>
                    <a:pt x="0" y="0"/>
                  </a:moveTo>
                  <a:lnTo>
                    <a:pt x="11734800" y="0"/>
                  </a:lnTo>
                  <a:lnTo>
                    <a:pt x="11734800" y="942975"/>
                  </a:lnTo>
                  <a:lnTo>
                    <a:pt x="0" y="942975"/>
                  </a:lnTo>
                  <a:close/>
                </a:path>
              </a:pathLst>
            </a:custGeom>
            <a:solidFill>
              <a:srgbClr val="F9F9F9"/>
            </a:solidFill>
            <a:ln w="12700">
              <a:solidFill>
                <a:srgbClr val="000000"/>
              </a:solidFill>
            </a:ln>
          </p:spPr>
          <p:txBody>
            <a:bodyPr/>
            <a:lstStyle/>
            <a:p>
              <a:endParaRPr lang="it-IT"/>
            </a:p>
          </p:txBody>
        </p:sp>
      </p:grpSp>
      <p:grpSp>
        <p:nvGrpSpPr>
          <p:cNvPr id="55" name="Group 55"/>
          <p:cNvGrpSpPr/>
          <p:nvPr/>
        </p:nvGrpSpPr>
        <p:grpSpPr>
          <a:xfrm>
            <a:off x="8915400" y="8526066"/>
            <a:ext cx="8801100" cy="14288"/>
            <a:chOff x="0" y="0"/>
            <a:chExt cx="11734800" cy="19051"/>
          </a:xfrm>
        </p:grpSpPr>
        <p:sp>
          <p:nvSpPr>
            <p:cNvPr id="56" name="Freeform 56"/>
            <p:cNvSpPr/>
            <p:nvPr/>
          </p:nvSpPr>
          <p:spPr>
            <a:xfrm>
              <a:off x="0" y="0"/>
              <a:ext cx="11734800" cy="19050"/>
            </a:xfrm>
            <a:custGeom>
              <a:avLst/>
              <a:gdLst/>
              <a:ahLst/>
              <a:cxnLst/>
              <a:rect l="l" t="t" r="r" b="b"/>
              <a:pathLst>
                <a:path w="11734800" h="19050">
                  <a:moveTo>
                    <a:pt x="0" y="0"/>
                  </a:moveTo>
                  <a:lnTo>
                    <a:pt x="11734800" y="0"/>
                  </a:lnTo>
                  <a:lnTo>
                    <a:pt x="11734800" y="19050"/>
                  </a:lnTo>
                  <a:lnTo>
                    <a:pt x="0" y="19050"/>
                  </a:lnTo>
                  <a:close/>
                </a:path>
              </a:pathLst>
            </a:custGeom>
            <a:solidFill>
              <a:srgbClr val="E0E0E0"/>
            </a:solidFill>
            <a:ln w="12700">
              <a:solidFill>
                <a:srgbClr val="000000"/>
              </a:solidFill>
            </a:ln>
          </p:spPr>
          <p:txBody>
            <a:bodyPr/>
            <a:lstStyle/>
            <a:p>
              <a:endParaRPr lang="it-IT"/>
            </a:p>
          </p:txBody>
        </p:sp>
      </p:grpSp>
      <p:grpSp>
        <p:nvGrpSpPr>
          <p:cNvPr id="57" name="Group 57"/>
          <p:cNvGrpSpPr/>
          <p:nvPr/>
        </p:nvGrpSpPr>
        <p:grpSpPr>
          <a:xfrm>
            <a:off x="8915400" y="7840266"/>
            <a:ext cx="3520418" cy="700088"/>
            <a:chOff x="0" y="0"/>
            <a:chExt cx="4693891" cy="933451"/>
          </a:xfrm>
        </p:grpSpPr>
        <p:sp>
          <p:nvSpPr>
            <p:cNvPr id="58" name="Freeform 58"/>
            <p:cNvSpPr/>
            <p:nvPr/>
          </p:nvSpPr>
          <p:spPr>
            <a:xfrm>
              <a:off x="0" y="0"/>
              <a:ext cx="4693891" cy="933451"/>
            </a:xfrm>
            <a:custGeom>
              <a:avLst/>
              <a:gdLst/>
              <a:ahLst/>
              <a:cxnLst/>
              <a:rect l="l" t="t" r="r" b="b"/>
              <a:pathLst>
                <a:path w="4693891" h="933451">
                  <a:moveTo>
                    <a:pt x="0" y="0"/>
                  </a:moveTo>
                  <a:lnTo>
                    <a:pt x="4693891" y="0"/>
                  </a:lnTo>
                  <a:lnTo>
                    <a:pt x="4693891" y="933451"/>
                  </a:lnTo>
                  <a:lnTo>
                    <a:pt x="0" y="933451"/>
                  </a:lnTo>
                  <a:close/>
                </a:path>
              </a:pathLst>
            </a:custGeom>
            <a:solidFill>
              <a:srgbClr val="000000">
                <a:alpha val="0"/>
              </a:srgbClr>
            </a:solidFill>
          </p:spPr>
          <p:txBody>
            <a:bodyPr/>
            <a:lstStyle/>
            <a:p>
              <a:endParaRPr lang="it-IT"/>
            </a:p>
          </p:txBody>
        </p:sp>
        <p:sp>
          <p:nvSpPr>
            <p:cNvPr id="59" name="TextBox 59"/>
            <p:cNvSpPr txBox="1"/>
            <p:nvPr/>
          </p:nvSpPr>
          <p:spPr>
            <a:xfrm>
              <a:off x="0" y="-85725"/>
              <a:ext cx="4693891" cy="1019176"/>
            </a:xfrm>
            <a:prstGeom prst="rect">
              <a:avLst/>
            </a:prstGeom>
          </p:spPr>
          <p:txBody>
            <a:bodyPr lIns="0" tIns="0" rIns="0" bIns="0" rtlCol="0" anchor="ctr"/>
            <a:lstStyle/>
            <a:p>
              <a:pPr algn="l">
                <a:lnSpc>
                  <a:spcPts val="3498"/>
                </a:lnSpc>
              </a:pPr>
              <a:r>
                <a:rPr lang="en-US" sz="2567" b="1">
                  <a:solidFill>
                    <a:srgbClr val="003DA5"/>
                  </a:solidFill>
                  <a:latin typeface="Calibri (MS) Bold"/>
                  <a:ea typeface="Calibri (MS) Bold"/>
                  <a:cs typeface="Calibri (MS) Bold"/>
                  <a:sym typeface="Calibri (MS) Bold"/>
                </a:rPr>
                <a:t>Superficie</a:t>
              </a:r>
            </a:p>
          </p:txBody>
        </p:sp>
      </p:grpSp>
      <p:grpSp>
        <p:nvGrpSpPr>
          <p:cNvPr id="60" name="Group 60"/>
          <p:cNvGrpSpPr/>
          <p:nvPr/>
        </p:nvGrpSpPr>
        <p:grpSpPr>
          <a:xfrm>
            <a:off x="8915400" y="8826104"/>
            <a:ext cx="8801100" cy="728662"/>
            <a:chOff x="0" y="0"/>
            <a:chExt cx="11734800" cy="971549"/>
          </a:xfrm>
        </p:grpSpPr>
        <p:sp>
          <p:nvSpPr>
            <p:cNvPr id="61" name="Freeform 61"/>
            <p:cNvSpPr/>
            <p:nvPr/>
          </p:nvSpPr>
          <p:spPr>
            <a:xfrm>
              <a:off x="0" y="0"/>
              <a:ext cx="11734800" cy="971550"/>
            </a:xfrm>
            <a:custGeom>
              <a:avLst/>
              <a:gdLst/>
              <a:ahLst/>
              <a:cxnLst/>
              <a:rect l="l" t="t" r="r" b="b"/>
              <a:pathLst>
                <a:path w="11734800" h="971550">
                  <a:moveTo>
                    <a:pt x="0" y="0"/>
                  </a:moveTo>
                  <a:lnTo>
                    <a:pt x="11734800" y="0"/>
                  </a:lnTo>
                  <a:lnTo>
                    <a:pt x="11734800" y="971550"/>
                  </a:lnTo>
                  <a:lnTo>
                    <a:pt x="0" y="971550"/>
                  </a:lnTo>
                  <a:close/>
                </a:path>
              </a:pathLst>
            </a:custGeom>
            <a:solidFill>
              <a:srgbClr val="F0F4FF"/>
            </a:solidFill>
            <a:ln w="12700">
              <a:solidFill>
                <a:srgbClr val="000000"/>
              </a:solidFill>
            </a:ln>
          </p:spPr>
          <p:txBody>
            <a:bodyPr/>
            <a:lstStyle/>
            <a:p>
              <a:endParaRPr lang="it-IT"/>
            </a:p>
          </p:txBody>
        </p:sp>
      </p:grpSp>
      <p:grpSp>
        <p:nvGrpSpPr>
          <p:cNvPr id="62" name="Group 62"/>
          <p:cNvGrpSpPr/>
          <p:nvPr/>
        </p:nvGrpSpPr>
        <p:grpSpPr>
          <a:xfrm>
            <a:off x="8915400" y="8826104"/>
            <a:ext cx="57150" cy="728662"/>
            <a:chOff x="0" y="0"/>
            <a:chExt cx="76200" cy="971549"/>
          </a:xfrm>
        </p:grpSpPr>
        <p:sp>
          <p:nvSpPr>
            <p:cNvPr id="63" name="Freeform 63"/>
            <p:cNvSpPr/>
            <p:nvPr/>
          </p:nvSpPr>
          <p:spPr>
            <a:xfrm>
              <a:off x="0" y="0"/>
              <a:ext cx="76200" cy="971550"/>
            </a:xfrm>
            <a:custGeom>
              <a:avLst/>
              <a:gdLst/>
              <a:ahLst/>
              <a:cxnLst/>
              <a:rect l="l" t="t" r="r" b="b"/>
              <a:pathLst>
                <a:path w="76200" h="971550">
                  <a:moveTo>
                    <a:pt x="0" y="0"/>
                  </a:moveTo>
                  <a:lnTo>
                    <a:pt x="76200" y="0"/>
                  </a:lnTo>
                  <a:lnTo>
                    <a:pt x="76200" y="971550"/>
                  </a:lnTo>
                  <a:lnTo>
                    <a:pt x="0" y="971550"/>
                  </a:lnTo>
                  <a:close/>
                </a:path>
              </a:pathLst>
            </a:custGeom>
            <a:solidFill>
              <a:srgbClr val="003DA5"/>
            </a:solidFill>
            <a:ln w="12700">
              <a:solidFill>
                <a:srgbClr val="000000"/>
              </a:solidFill>
            </a:ln>
          </p:spPr>
          <p:txBody>
            <a:bodyPr/>
            <a:lstStyle/>
            <a:p>
              <a:endParaRPr lang="it-IT"/>
            </a:p>
          </p:txBody>
        </p:sp>
      </p:grpSp>
      <p:sp>
        <p:nvSpPr>
          <p:cNvPr id="64" name="Freeform 64"/>
          <p:cNvSpPr/>
          <p:nvPr/>
        </p:nvSpPr>
        <p:spPr>
          <a:xfrm>
            <a:off x="13428688" y="263434"/>
            <a:ext cx="4287812" cy="1187631"/>
          </a:xfrm>
          <a:custGeom>
            <a:avLst/>
            <a:gdLst/>
            <a:ahLst/>
            <a:cxnLst/>
            <a:rect l="l" t="t" r="r" b="b"/>
            <a:pathLst>
              <a:path w="4287812" h="1187631">
                <a:moveTo>
                  <a:pt x="0" y="0"/>
                </a:moveTo>
                <a:lnTo>
                  <a:pt x="4287812" y="0"/>
                </a:lnTo>
                <a:lnTo>
                  <a:pt x="4287812" y="1187632"/>
                </a:lnTo>
                <a:lnTo>
                  <a:pt x="0" y="1187632"/>
                </a:lnTo>
                <a:lnTo>
                  <a:pt x="0" y="0"/>
                </a:lnTo>
                <a:close/>
              </a:path>
            </a:pathLst>
          </a:custGeom>
          <a:blipFill>
            <a:blip r:embed="rId5"/>
            <a:stretch>
              <a:fillRect/>
            </a:stretch>
          </a:blipFill>
        </p:spPr>
        <p:txBody>
          <a:bodyPr/>
          <a:lstStyle/>
          <a:p>
            <a:endParaRPr lang="it-IT"/>
          </a:p>
        </p:txBody>
      </p:sp>
      <p:sp>
        <p:nvSpPr>
          <p:cNvPr id="65" name="TextBox 65"/>
          <p:cNvSpPr txBox="1"/>
          <p:nvPr/>
        </p:nvSpPr>
        <p:spPr>
          <a:xfrm>
            <a:off x="680339" y="704850"/>
            <a:ext cx="11203002" cy="1686741"/>
          </a:xfrm>
          <a:prstGeom prst="rect">
            <a:avLst/>
          </a:prstGeom>
        </p:spPr>
        <p:txBody>
          <a:bodyPr lIns="0" tIns="0" rIns="0" bIns="0" rtlCol="0" anchor="t">
            <a:spAutoFit/>
          </a:bodyPr>
          <a:lstStyle/>
          <a:p>
            <a:pPr algn="l">
              <a:lnSpc>
                <a:spcPts val="6428"/>
              </a:lnSpc>
            </a:pPr>
            <a:r>
              <a:rPr lang="en-US" sz="4800" b="1">
                <a:solidFill>
                  <a:srgbClr val="E31837"/>
                </a:solidFill>
                <a:latin typeface="Akzidenz-Grotesk Bold"/>
                <a:ea typeface="Akzidenz-Grotesk Bold"/>
                <a:cs typeface="Akzidenz-Grotesk Bold"/>
                <a:sym typeface="Akzidenz-Grotesk Bold"/>
              </a:rPr>
              <a:t>DETTAGLI &amp; CARATTERISTICHE PRINCIPALI</a:t>
            </a:r>
          </a:p>
        </p:txBody>
      </p:sp>
      <p:sp>
        <p:nvSpPr>
          <p:cNvPr id="66" name="TextBox 66"/>
          <p:cNvSpPr txBox="1"/>
          <p:nvPr/>
        </p:nvSpPr>
        <p:spPr>
          <a:xfrm>
            <a:off x="12435818" y="6539838"/>
            <a:ext cx="3260426" cy="402961"/>
          </a:xfrm>
          <a:prstGeom prst="rect">
            <a:avLst/>
          </a:prstGeom>
        </p:spPr>
        <p:txBody>
          <a:bodyPr lIns="0" tIns="0" rIns="0" bIns="0" rtlCol="0" anchor="t">
            <a:spAutoFit/>
          </a:bodyPr>
          <a:lstStyle/>
          <a:p>
            <a:pPr algn="l">
              <a:lnSpc>
                <a:spcPts val="2953"/>
              </a:lnSpc>
            </a:pPr>
            <a:r>
              <a:rPr lang="en-US" sz="2167" b="1">
                <a:solidFill>
                  <a:srgbClr val="E31837"/>
                </a:solidFill>
                <a:latin typeface="Calibri (MS) Bold"/>
                <a:ea typeface="Calibri (MS) Bold"/>
                <a:cs typeface="Calibri (MS) Bold"/>
                <a:sym typeface="Calibri (MS) Bold"/>
              </a:rPr>
              <a:t>{{VISTA_MARE}}</a:t>
            </a:r>
          </a:p>
        </p:txBody>
      </p:sp>
      <p:sp>
        <p:nvSpPr>
          <p:cNvPr id="67" name="TextBox 67"/>
          <p:cNvSpPr txBox="1"/>
          <p:nvPr/>
        </p:nvSpPr>
        <p:spPr>
          <a:xfrm>
            <a:off x="12435818" y="7232782"/>
            <a:ext cx="3592103" cy="402961"/>
          </a:xfrm>
          <a:prstGeom prst="rect">
            <a:avLst/>
          </a:prstGeom>
        </p:spPr>
        <p:txBody>
          <a:bodyPr lIns="0" tIns="0" rIns="0" bIns="0" rtlCol="0" anchor="t">
            <a:spAutoFit/>
          </a:bodyPr>
          <a:lstStyle/>
          <a:p>
            <a:pPr algn="l">
              <a:lnSpc>
                <a:spcPts val="2953"/>
              </a:lnSpc>
            </a:pPr>
            <a:r>
              <a:rPr lang="en-US" sz="2167" b="1">
                <a:solidFill>
                  <a:srgbClr val="E31837"/>
                </a:solidFill>
                <a:latin typeface="Calibri (MS) Bold"/>
                <a:ea typeface="Calibri (MS) Bold"/>
                <a:cs typeface="Calibri (MS) Bold"/>
                <a:sym typeface="Calibri (MS) Bold"/>
              </a:rPr>
              <a:t>{{DISTANZA_MARE}}</a:t>
            </a:r>
          </a:p>
        </p:txBody>
      </p:sp>
      <p:sp>
        <p:nvSpPr>
          <p:cNvPr id="68" name="TextBox 68"/>
          <p:cNvSpPr txBox="1"/>
          <p:nvPr/>
        </p:nvSpPr>
        <p:spPr>
          <a:xfrm>
            <a:off x="12435818" y="7947156"/>
            <a:ext cx="2411741" cy="402961"/>
          </a:xfrm>
          <a:prstGeom prst="rect">
            <a:avLst/>
          </a:prstGeom>
        </p:spPr>
        <p:txBody>
          <a:bodyPr lIns="0" tIns="0" rIns="0" bIns="0" rtlCol="0" anchor="t">
            <a:spAutoFit/>
          </a:bodyPr>
          <a:lstStyle/>
          <a:p>
            <a:pPr algn="l">
              <a:lnSpc>
                <a:spcPts val="2953"/>
              </a:lnSpc>
            </a:pPr>
            <a:r>
              <a:rPr lang="en-US" sz="2167" b="1">
                <a:solidFill>
                  <a:srgbClr val="E31837"/>
                </a:solidFill>
                <a:latin typeface="Calibri (MS) Bold"/>
                <a:ea typeface="Calibri (MS) Bold"/>
                <a:cs typeface="Calibri (MS) Bold"/>
                <a:sym typeface="Calibri (MS) Bold"/>
              </a:rPr>
              <a:t>{{SUPERFICIE}}</a:t>
            </a:r>
          </a:p>
        </p:txBody>
      </p:sp>
      <p:sp>
        <p:nvSpPr>
          <p:cNvPr id="69" name="TextBox 69"/>
          <p:cNvSpPr txBox="1"/>
          <p:nvPr/>
        </p:nvSpPr>
        <p:spPr>
          <a:xfrm>
            <a:off x="9144000" y="8988029"/>
            <a:ext cx="8343900" cy="378180"/>
          </a:xfrm>
          <a:prstGeom prst="rect">
            <a:avLst/>
          </a:prstGeom>
        </p:spPr>
        <p:txBody>
          <a:bodyPr lIns="0" tIns="0" rIns="0" bIns="0" rtlCol="0" anchor="t">
            <a:spAutoFit/>
          </a:bodyPr>
          <a:lstStyle/>
          <a:p>
            <a:pPr algn="l">
              <a:lnSpc>
                <a:spcPts val="2767"/>
              </a:lnSpc>
            </a:pPr>
            <a:r>
              <a:rPr lang="en-US" sz="2100" b="1">
                <a:solidFill>
                  <a:srgbClr val="003DA5"/>
                </a:solidFill>
                <a:latin typeface="Calibri (MS) Bold"/>
                <a:ea typeface="Calibri (MS) Bold"/>
                <a:cs typeface="Calibri (MS) Bold"/>
                <a:sym typeface="Calibri (MS) Bold"/>
              </a:rPr>
              <a:t>📍 Posizione strategica per il mercato turistico dell'Isola d'Elba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it-IT"/>
          </a:p>
        </p:txBody>
      </p:sp>
      <p:sp>
        <p:nvSpPr>
          <p:cNvPr id="3" name="TextBox 3"/>
          <p:cNvSpPr txBox="1"/>
          <p:nvPr/>
        </p:nvSpPr>
        <p:spPr>
          <a:xfrm>
            <a:off x="1077119" y="651384"/>
            <a:ext cx="15114363" cy="877116"/>
          </a:xfrm>
          <a:prstGeom prst="rect">
            <a:avLst/>
          </a:prstGeom>
        </p:spPr>
        <p:txBody>
          <a:bodyPr lIns="0" tIns="0" rIns="0" bIns="0" rtlCol="0" anchor="t">
            <a:spAutoFit/>
          </a:bodyPr>
          <a:lstStyle/>
          <a:p>
            <a:pPr algn="l">
              <a:lnSpc>
                <a:spcPts val="6428"/>
              </a:lnSpc>
            </a:pPr>
            <a:r>
              <a:rPr lang="en-US" sz="4800" b="1">
                <a:solidFill>
                  <a:srgbClr val="E31837"/>
                </a:solidFill>
                <a:latin typeface="Akzidenz-Grotesk Bold"/>
                <a:ea typeface="Akzidenz-Grotesk Bold"/>
                <a:cs typeface="Akzidenz-Grotesk Bold"/>
                <a:sym typeface="Akzidenz-Grotesk Bold"/>
              </a:rPr>
              <a:t>COME SI FORMA IL PREZZO FINALE</a:t>
            </a:r>
          </a:p>
        </p:txBody>
      </p:sp>
      <p:sp>
        <p:nvSpPr>
          <p:cNvPr id="4" name="TextBox 4"/>
          <p:cNvSpPr txBox="1"/>
          <p:nvPr/>
        </p:nvSpPr>
        <p:spPr>
          <a:xfrm>
            <a:off x="1089278" y="1566600"/>
            <a:ext cx="15114363" cy="430471"/>
          </a:xfrm>
          <a:prstGeom prst="rect">
            <a:avLst/>
          </a:prstGeom>
        </p:spPr>
        <p:txBody>
          <a:bodyPr lIns="0" tIns="0" rIns="0" bIns="0" rtlCol="0" anchor="t">
            <a:spAutoFit/>
          </a:bodyPr>
          <a:lstStyle/>
          <a:p>
            <a:pPr algn="l">
              <a:lnSpc>
                <a:spcPts val="3165"/>
              </a:lnSpc>
            </a:pPr>
            <a:r>
              <a:rPr lang="en-US" sz="2400">
                <a:solidFill>
                  <a:srgbClr val="666666"/>
                </a:solidFill>
                <a:latin typeface="Calibri (MS)"/>
                <a:ea typeface="Calibri (MS)"/>
                <a:cs typeface="Calibri (MS)"/>
                <a:sym typeface="Calibri (MS)"/>
              </a:rPr>
              <a:t>Analisi dettagliata dei tre componenti che determinano la valutazione</a:t>
            </a:r>
          </a:p>
        </p:txBody>
      </p:sp>
      <p:grpSp>
        <p:nvGrpSpPr>
          <p:cNvPr id="5" name="Group 5"/>
          <p:cNvGrpSpPr/>
          <p:nvPr/>
        </p:nvGrpSpPr>
        <p:grpSpPr>
          <a:xfrm>
            <a:off x="1089824" y="2197217"/>
            <a:ext cx="11117213" cy="1508896"/>
            <a:chOff x="0" y="0"/>
            <a:chExt cx="17818103" cy="2418381"/>
          </a:xfrm>
        </p:grpSpPr>
        <p:sp>
          <p:nvSpPr>
            <p:cNvPr id="6" name="Freeform 6"/>
            <p:cNvSpPr/>
            <p:nvPr/>
          </p:nvSpPr>
          <p:spPr>
            <a:xfrm>
              <a:off x="0" y="0"/>
              <a:ext cx="17818103" cy="2418334"/>
            </a:xfrm>
            <a:custGeom>
              <a:avLst/>
              <a:gdLst/>
              <a:ahLst/>
              <a:cxnLst/>
              <a:rect l="l" t="t" r="r" b="b"/>
              <a:pathLst>
                <a:path w="17818103" h="2418334">
                  <a:moveTo>
                    <a:pt x="0" y="0"/>
                  </a:moveTo>
                  <a:lnTo>
                    <a:pt x="17818103" y="0"/>
                  </a:lnTo>
                  <a:lnTo>
                    <a:pt x="17818103" y="2418334"/>
                  </a:lnTo>
                  <a:lnTo>
                    <a:pt x="0" y="2418334"/>
                  </a:lnTo>
                  <a:close/>
                </a:path>
              </a:pathLst>
            </a:custGeom>
            <a:solidFill>
              <a:srgbClr val="003DA5"/>
            </a:solidFill>
            <a:ln w="12700">
              <a:solidFill>
                <a:srgbClr val="000000"/>
              </a:solidFill>
            </a:ln>
          </p:spPr>
          <p:txBody>
            <a:bodyPr/>
            <a:lstStyle/>
            <a:p>
              <a:endParaRPr lang="it-IT"/>
            </a:p>
          </p:txBody>
        </p:sp>
      </p:grpSp>
      <p:sp>
        <p:nvSpPr>
          <p:cNvPr id="7" name="TextBox 7"/>
          <p:cNvSpPr txBox="1"/>
          <p:nvPr/>
        </p:nvSpPr>
        <p:spPr>
          <a:xfrm>
            <a:off x="1307455" y="2586866"/>
            <a:ext cx="799781" cy="505702"/>
          </a:xfrm>
          <a:prstGeom prst="rect">
            <a:avLst/>
          </a:prstGeom>
        </p:spPr>
        <p:txBody>
          <a:bodyPr lIns="0" tIns="0" rIns="0" bIns="0" rtlCol="0" anchor="t">
            <a:spAutoFit/>
          </a:bodyPr>
          <a:lstStyle/>
          <a:p>
            <a:pPr algn="l">
              <a:lnSpc>
                <a:spcPts val="3660"/>
              </a:lnSpc>
            </a:pPr>
            <a:r>
              <a:rPr lang="en-US" sz="2665" b="1">
                <a:solidFill>
                  <a:srgbClr val="FFFFFF"/>
                </a:solidFill>
                <a:latin typeface="Calibri (MS) Bold"/>
                <a:ea typeface="Calibri (MS) Bold"/>
                <a:cs typeface="Calibri (MS) Bold"/>
                <a:sym typeface="Calibri (MS) Bold"/>
              </a:rPr>
              <a:t>1.</a:t>
            </a:r>
          </a:p>
        </p:txBody>
      </p:sp>
      <p:sp>
        <p:nvSpPr>
          <p:cNvPr id="8" name="TextBox 8"/>
          <p:cNvSpPr txBox="1"/>
          <p:nvPr/>
        </p:nvSpPr>
        <p:spPr>
          <a:xfrm>
            <a:off x="2507128" y="2249442"/>
            <a:ext cx="13303025" cy="494421"/>
          </a:xfrm>
          <a:prstGeom prst="rect">
            <a:avLst/>
          </a:prstGeom>
        </p:spPr>
        <p:txBody>
          <a:bodyPr lIns="0" tIns="0" rIns="0" bIns="0" rtlCol="0" anchor="t">
            <a:spAutoFit/>
          </a:bodyPr>
          <a:lstStyle/>
          <a:p>
            <a:pPr algn="l">
              <a:lnSpc>
                <a:spcPts val="4042"/>
              </a:lnSpc>
            </a:pPr>
            <a:r>
              <a:rPr lang="en-US" sz="2981" b="1">
                <a:solidFill>
                  <a:srgbClr val="FFFFFF"/>
                </a:solidFill>
                <a:latin typeface="Gotham Bold"/>
                <a:ea typeface="Gotham Bold"/>
                <a:cs typeface="Gotham Bold"/>
                <a:sym typeface="Gotham Bold"/>
              </a:rPr>
              <a:t>Valore Base*</a:t>
            </a:r>
          </a:p>
        </p:txBody>
      </p:sp>
      <p:sp>
        <p:nvSpPr>
          <p:cNvPr id="9" name="TextBox 9"/>
          <p:cNvSpPr txBox="1"/>
          <p:nvPr/>
        </p:nvSpPr>
        <p:spPr>
          <a:xfrm>
            <a:off x="2507128" y="2611961"/>
            <a:ext cx="13303025" cy="501733"/>
          </a:xfrm>
          <a:prstGeom prst="rect">
            <a:avLst/>
          </a:prstGeom>
        </p:spPr>
        <p:txBody>
          <a:bodyPr lIns="0" tIns="0" rIns="0" bIns="0" rtlCol="0" anchor="t">
            <a:spAutoFit/>
          </a:bodyPr>
          <a:lstStyle/>
          <a:p>
            <a:pPr algn="l">
              <a:lnSpc>
                <a:spcPts val="4054"/>
              </a:lnSpc>
            </a:pPr>
            <a:r>
              <a:rPr lang="en-US" sz="2981" b="1">
                <a:solidFill>
                  <a:srgbClr val="FFFFFF"/>
                </a:solidFill>
                <a:latin typeface="Gotham Bold"/>
                <a:ea typeface="Gotham Bold"/>
                <a:cs typeface="Gotham Bold"/>
                <a:sym typeface="Gotham Bold"/>
              </a:rPr>
              <a:t>€ {{VALORE_BASE}}</a:t>
            </a:r>
          </a:p>
        </p:txBody>
      </p:sp>
      <p:sp>
        <p:nvSpPr>
          <p:cNvPr id="10" name="TextBox 10"/>
          <p:cNvSpPr txBox="1"/>
          <p:nvPr/>
        </p:nvSpPr>
        <p:spPr>
          <a:xfrm>
            <a:off x="2507128" y="3164021"/>
            <a:ext cx="9362256" cy="223107"/>
          </a:xfrm>
          <a:prstGeom prst="rect">
            <a:avLst/>
          </a:prstGeom>
        </p:spPr>
        <p:txBody>
          <a:bodyPr lIns="0" tIns="0" rIns="0" bIns="0" rtlCol="0" anchor="t">
            <a:spAutoFit/>
          </a:bodyPr>
          <a:lstStyle/>
          <a:p>
            <a:pPr algn="l">
              <a:lnSpc>
                <a:spcPts val="1795"/>
              </a:lnSpc>
            </a:pPr>
            <a:r>
              <a:rPr lang="en-US" sz="1209" b="1">
                <a:solidFill>
                  <a:srgbClr val="FFFFFF">
                    <a:alpha val="94902"/>
                  </a:srgbClr>
                </a:solidFill>
                <a:latin typeface="Calibri (MS) Bold"/>
                <a:ea typeface="Calibri (MS) Bold"/>
                <a:cs typeface="Calibri (MS) Bold"/>
                <a:sym typeface="Calibri (MS) Bold"/>
              </a:rPr>
              <a:t>Calcolato sulla superficie e la zona di riferimento, rappresenta il valore intrinseco dell'immobile in base alla metratura e localizzazione geografica.</a:t>
            </a:r>
          </a:p>
        </p:txBody>
      </p:sp>
      <p:grpSp>
        <p:nvGrpSpPr>
          <p:cNvPr id="11" name="Group 11"/>
          <p:cNvGrpSpPr/>
          <p:nvPr/>
        </p:nvGrpSpPr>
        <p:grpSpPr>
          <a:xfrm>
            <a:off x="1089824" y="3848744"/>
            <a:ext cx="11117213" cy="1508896"/>
            <a:chOff x="0" y="0"/>
            <a:chExt cx="17818103" cy="2418381"/>
          </a:xfrm>
        </p:grpSpPr>
        <p:sp>
          <p:nvSpPr>
            <p:cNvPr id="12" name="Freeform 12"/>
            <p:cNvSpPr/>
            <p:nvPr/>
          </p:nvSpPr>
          <p:spPr>
            <a:xfrm>
              <a:off x="0" y="0"/>
              <a:ext cx="17818103" cy="2418334"/>
            </a:xfrm>
            <a:custGeom>
              <a:avLst/>
              <a:gdLst/>
              <a:ahLst/>
              <a:cxnLst/>
              <a:rect l="l" t="t" r="r" b="b"/>
              <a:pathLst>
                <a:path w="17818103" h="2418334">
                  <a:moveTo>
                    <a:pt x="0" y="0"/>
                  </a:moveTo>
                  <a:lnTo>
                    <a:pt x="17818103" y="0"/>
                  </a:lnTo>
                  <a:lnTo>
                    <a:pt x="17818103" y="2418334"/>
                  </a:lnTo>
                  <a:lnTo>
                    <a:pt x="0" y="2418334"/>
                  </a:lnTo>
                  <a:close/>
                </a:path>
              </a:pathLst>
            </a:custGeom>
            <a:solidFill>
              <a:srgbClr val="0066CC"/>
            </a:solidFill>
            <a:ln w="12700">
              <a:solidFill>
                <a:srgbClr val="000000"/>
              </a:solidFill>
            </a:ln>
          </p:spPr>
          <p:txBody>
            <a:bodyPr/>
            <a:lstStyle/>
            <a:p>
              <a:endParaRPr lang="it-IT"/>
            </a:p>
          </p:txBody>
        </p:sp>
      </p:grpSp>
      <p:sp>
        <p:nvSpPr>
          <p:cNvPr id="13" name="TextBox 13"/>
          <p:cNvSpPr txBox="1"/>
          <p:nvPr/>
        </p:nvSpPr>
        <p:spPr>
          <a:xfrm>
            <a:off x="1307455" y="4238391"/>
            <a:ext cx="799781" cy="505702"/>
          </a:xfrm>
          <a:prstGeom prst="rect">
            <a:avLst/>
          </a:prstGeom>
        </p:spPr>
        <p:txBody>
          <a:bodyPr lIns="0" tIns="0" rIns="0" bIns="0" rtlCol="0" anchor="t">
            <a:spAutoFit/>
          </a:bodyPr>
          <a:lstStyle/>
          <a:p>
            <a:pPr algn="l">
              <a:lnSpc>
                <a:spcPts val="3660"/>
              </a:lnSpc>
            </a:pPr>
            <a:r>
              <a:rPr lang="en-US" sz="2665" b="1">
                <a:solidFill>
                  <a:srgbClr val="FFFFFF"/>
                </a:solidFill>
                <a:latin typeface="Calibri (MS) Bold"/>
                <a:ea typeface="Calibri (MS) Bold"/>
                <a:cs typeface="Calibri (MS) Bold"/>
                <a:sym typeface="Calibri (MS) Bold"/>
              </a:rPr>
              <a:t>2.</a:t>
            </a:r>
          </a:p>
        </p:txBody>
      </p:sp>
      <p:sp>
        <p:nvSpPr>
          <p:cNvPr id="14" name="TextBox 14"/>
          <p:cNvSpPr txBox="1"/>
          <p:nvPr/>
        </p:nvSpPr>
        <p:spPr>
          <a:xfrm>
            <a:off x="2507128" y="3887229"/>
            <a:ext cx="13303025" cy="494421"/>
          </a:xfrm>
          <a:prstGeom prst="rect">
            <a:avLst/>
          </a:prstGeom>
        </p:spPr>
        <p:txBody>
          <a:bodyPr lIns="0" tIns="0" rIns="0" bIns="0" rtlCol="0" anchor="t">
            <a:spAutoFit/>
          </a:bodyPr>
          <a:lstStyle/>
          <a:p>
            <a:pPr algn="l">
              <a:lnSpc>
                <a:spcPts val="4042"/>
              </a:lnSpc>
            </a:pPr>
            <a:r>
              <a:rPr lang="en-US" sz="2981" b="1">
                <a:solidFill>
                  <a:srgbClr val="FFFFFF"/>
                </a:solidFill>
                <a:latin typeface="Gotham Bold"/>
                <a:ea typeface="Gotham Bold"/>
                <a:cs typeface="Gotham Bold"/>
                <a:sym typeface="Gotham Bold"/>
              </a:rPr>
              <a:t>Pertinenze*</a:t>
            </a:r>
          </a:p>
        </p:txBody>
      </p:sp>
      <p:sp>
        <p:nvSpPr>
          <p:cNvPr id="15" name="TextBox 15"/>
          <p:cNvSpPr txBox="1"/>
          <p:nvPr/>
        </p:nvSpPr>
        <p:spPr>
          <a:xfrm>
            <a:off x="2507128" y="4249746"/>
            <a:ext cx="13303025" cy="501733"/>
          </a:xfrm>
          <a:prstGeom prst="rect">
            <a:avLst/>
          </a:prstGeom>
        </p:spPr>
        <p:txBody>
          <a:bodyPr lIns="0" tIns="0" rIns="0" bIns="0" rtlCol="0" anchor="t">
            <a:spAutoFit/>
          </a:bodyPr>
          <a:lstStyle/>
          <a:p>
            <a:pPr algn="l">
              <a:lnSpc>
                <a:spcPts val="4054"/>
              </a:lnSpc>
            </a:pPr>
            <a:r>
              <a:rPr lang="en-US" sz="2981" b="1">
                <a:solidFill>
                  <a:srgbClr val="FFFFFF"/>
                </a:solidFill>
                <a:latin typeface="Gotham Bold"/>
                <a:ea typeface="Gotham Bold"/>
                <a:cs typeface="Gotham Bold"/>
                <a:sym typeface="Gotham Bold"/>
              </a:rPr>
              <a:t>€ {{VALORE_PERTINENZE}}</a:t>
            </a:r>
          </a:p>
        </p:txBody>
      </p:sp>
      <p:sp>
        <p:nvSpPr>
          <p:cNvPr id="16" name="TextBox 16"/>
          <p:cNvSpPr txBox="1"/>
          <p:nvPr/>
        </p:nvSpPr>
        <p:spPr>
          <a:xfrm>
            <a:off x="2507128" y="4815548"/>
            <a:ext cx="9362256" cy="223107"/>
          </a:xfrm>
          <a:prstGeom prst="rect">
            <a:avLst/>
          </a:prstGeom>
        </p:spPr>
        <p:txBody>
          <a:bodyPr lIns="0" tIns="0" rIns="0" bIns="0" rtlCol="0" anchor="t">
            <a:spAutoFit/>
          </a:bodyPr>
          <a:lstStyle/>
          <a:p>
            <a:pPr algn="l">
              <a:lnSpc>
                <a:spcPts val="1795"/>
              </a:lnSpc>
            </a:pPr>
            <a:r>
              <a:rPr lang="en-US" sz="1209" b="1">
                <a:solidFill>
                  <a:srgbClr val="FFFFFF">
                    <a:alpha val="94902"/>
                  </a:srgbClr>
                </a:solidFill>
                <a:latin typeface="Calibri (MS) Bold"/>
                <a:ea typeface="Calibri (MS) Bold"/>
                <a:cs typeface="Calibri (MS) Bold"/>
                <a:sym typeface="Calibri (MS) Bold"/>
              </a:rPr>
              <a:t>Include spazi esterni, giardino privato, accessori e tutti gli elementi che arricchiscono la proprietà oltre alla superficie abitativa principale.</a:t>
            </a:r>
          </a:p>
        </p:txBody>
      </p:sp>
      <p:grpSp>
        <p:nvGrpSpPr>
          <p:cNvPr id="17" name="Group 17"/>
          <p:cNvGrpSpPr/>
          <p:nvPr/>
        </p:nvGrpSpPr>
        <p:grpSpPr>
          <a:xfrm>
            <a:off x="1089824" y="5500270"/>
            <a:ext cx="11117213" cy="1508896"/>
            <a:chOff x="0" y="0"/>
            <a:chExt cx="17818103" cy="2418381"/>
          </a:xfrm>
        </p:grpSpPr>
        <p:sp>
          <p:nvSpPr>
            <p:cNvPr id="18" name="Freeform 18"/>
            <p:cNvSpPr/>
            <p:nvPr/>
          </p:nvSpPr>
          <p:spPr>
            <a:xfrm>
              <a:off x="0" y="0"/>
              <a:ext cx="17818103" cy="2418334"/>
            </a:xfrm>
            <a:custGeom>
              <a:avLst/>
              <a:gdLst/>
              <a:ahLst/>
              <a:cxnLst/>
              <a:rect l="l" t="t" r="r" b="b"/>
              <a:pathLst>
                <a:path w="17818103" h="2418334">
                  <a:moveTo>
                    <a:pt x="0" y="0"/>
                  </a:moveTo>
                  <a:lnTo>
                    <a:pt x="17818103" y="0"/>
                  </a:lnTo>
                  <a:lnTo>
                    <a:pt x="17818103" y="2418334"/>
                  </a:lnTo>
                  <a:lnTo>
                    <a:pt x="0" y="2418334"/>
                  </a:lnTo>
                  <a:close/>
                </a:path>
              </a:pathLst>
            </a:custGeom>
            <a:solidFill>
              <a:srgbClr val="E31837"/>
            </a:solidFill>
            <a:ln w="12700">
              <a:solidFill>
                <a:srgbClr val="000000"/>
              </a:solidFill>
            </a:ln>
          </p:spPr>
          <p:txBody>
            <a:bodyPr/>
            <a:lstStyle/>
            <a:p>
              <a:endParaRPr lang="it-IT"/>
            </a:p>
          </p:txBody>
        </p:sp>
      </p:grpSp>
      <p:sp>
        <p:nvSpPr>
          <p:cNvPr id="19" name="TextBox 19"/>
          <p:cNvSpPr txBox="1"/>
          <p:nvPr/>
        </p:nvSpPr>
        <p:spPr>
          <a:xfrm>
            <a:off x="1307455" y="5889919"/>
            <a:ext cx="799781" cy="505702"/>
          </a:xfrm>
          <a:prstGeom prst="rect">
            <a:avLst/>
          </a:prstGeom>
        </p:spPr>
        <p:txBody>
          <a:bodyPr lIns="0" tIns="0" rIns="0" bIns="0" rtlCol="0" anchor="t">
            <a:spAutoFit/>
          </a:bodyPr>
          <a:lstStyle/>
          <a:p>
            <a:pPr algn="l">
              <a:lnSpc>
                <a:spcPts val="3660"/>
              </a:lnSpc>
            </a:pPr>
            <a:r>
              <a:rPr lang="en-US" sz="2665" b="1">
                <a:solidFill>
                  <a:srgbClr val="FFFFFF"/>
                </a:solidFill>
                <a:latin typeface="Calibri (MS) Bold"/>
                <a:ea typeface="Calibri (MS) Bold"/>
                <a:cs typeface="Calibri (MS) Bold"/>
                <a:sym typeface="Calibri (MS) Bold"/>
              </a:rPr>
              <a:t>3.</a:t>
            </a:r>
          </a:p>
        </p:txBody>
      </p:sp>
      <p:sp>
        <p:nvSpPr>
          <p:cNvPr id="20" name="TextBox 20"/>
          <p:cNvSpPr txBox="1"/>
          <p:nvPr/>
        </p:nvSpPr>
        <p:spPr>
          <a:xfrm>
            <a:off x="2507128" y="5538755"/>
            <a:ext cx="13303025" cy="494421"/>
          </a:xfrm>
          <a:prstGeom prst="rect">
            <a:avLst/>
          </a:prstGeom>
        </p:spPr>
        <p:txBody>
          <a:bodyPr lIns="0" tIns="0" rIns="0" bIns="0" rtlCol="0" anchor="t">
            <a:spAutoFit/>
          </a:bodyPr>
          <a:lstStyle/>
          <a:p>
            <a:pPr algn="l">
              <a:lnSpc>
                <a:spcPts val="4042"/>
              </a:lnSpc>
            </a:pPr>
            <a:r>
              <a:rPr lang="en-US" sz="2981" b="1">
                <a:solidFill>
                  <a:srgbClr val="FFFFFF"/>
                </a:solidFill>
                <a:latin typeface="Gotham Bold"/>
                <a:ea typeface="Gotham Bold"/>
                <a:cs typeface="Gotham Bold"/>
                <a:sym typeface="Gotham Bold"/>
              </a:rPr>
              <a:t>Valorizzazioni*</a:t>
            </a:r>
          </a:p>
        </p:txBody>
      </p:sp>
      <p:sp>
        <p:nvSpPr>
          <p:cNvPr id="21" name="TextBox 21"/>
          <p:cNvSpPr txBox="1"/>
          <p:nvPr/>
        </p:nvSpPr>
        <p:spPr>
          <a:xfrm>
            <a:off x="2507128" y="5901274"/>
            <a:ext cx="8685281" cy="501733"/>
          </a:xfrm>
          <a:prstGeom prst="rect">
            <a:avLst/>
          </a:prstGeom>
        </p:spPr>
        <p:txBody>
          <a:bodyPr lIns="0" tIns="0" rIns="0" bIns="0" rtlCol="0" anchor="t">
            <a:spAutoFit/>
          </a:bodyPr>
          <a:lstStyle/>
          <a:p>
            <a:pPr algn="l">
              <a:lnSpc>
                <a:spcPts val="4054"/>
              </a:lnSpc>
            </a:pPr>
            <a:r>
              <a:rPr lang="en-US" sz="2981" b="1">
                <a:solidFill>
                  <a:srgbClr val="FFFFFF"/>
                </a:solidFill>
                <a:latin typeface="Gotham Bold"/>
                <a:ea typeface="Gotham Bold"/>
                <a:cs typeface="Gotham Bold"/>
                <a:sym typeface="Gotham Bold"/>
              </a:rPr>
              <a:t>€ {{VALORE_VALORIZZAZIONI}}</a:t>
            </a:r>
          </a:p>
        </p:txBody>
      </p:sp>
      <p:sp>
        <p:nvSpPr>
          <p:cNvPr id="22" name="TextBox 22"/>
          <p:cNvSpPr txBox="1"/>
          <p:nvPr/>
        </p:nvSpPr>
        <p:spPr>
          <a:xfrm>
            <a:off x="2507128" y="6467074"/>
            <a:ext cx="9362256" cy="223107"/>
          </a:xfrm>
          <a:prstGeom prst="rect">
            <a:avLst/>
          </a:prstGeom>
        </p:spPr>
        <p:txBody>
          <a:bodyPr lIns="0" tIns="0" rIns="0" bIns="0" rtlCol="0" anchor="t">
            <a:spAutoFit/>
          </a:bodyPr>
          <a:lstStyle/>
          <a:p>
            <a:pPr algn="l">
              <a:lnSpc>
                <a:spcPts val="1795"/>
              </a:lnSpc>
            </a:pPr>
            <a:r>
              <a:rPr lang="en-US" sz="1209" b="1">
                <a:solidFill>
                  <a:srgbClr val="FFFFFF">
                    <a:alpha val="94902"/>
                  </a:srgbClr>
                </a:solidFill>
                <a:latin typeface="Calibri (MS) Bold"/>
                <a:ea typeface="Calibri (MS) Bold"/>
                <a:cs typeface="Calibri (MS) Bold"/>
                <a:sym typeface="Calibri (MS) Bold"/>
              </a:rPr>
              <a:t>Elementi distintivi che aumentano il valore: vista mare di pregio, vicinanza alla costa (500m), stato di manutenzione ottimo e posizione strategica.</a:t>
            </a:r>
          </a:p>
        </p:txBody>
      </p:sp>
      <p:grpSp>
        <p:nvGrpSpPr>
          <p:cNvPr id="23" name="Group 23"/>
          <p:cNvGrpSpPr/>
          <p:nvPr/>
        </p:nvGrpSpPr>
        <p:grpSpPr>
          <a:xfrm>
            <a:off x="1077119" y="7136584"/>
            <a:ext cx="5376936" cy="1626099"/>
            <a:chOff x="0" y="0"/>
            <a:chExt cx="8617879" cy="2606229"/>
          </a:xfrm>
        </p:grpSpPr>
        <p:sp>
          <p:nvSpPr>
            <p:cNvPr id="24" name="Freeform 24"/>
            <p:cNvSpPr/>
            <p:nvPr/>
          </p:nvSpPr>
          <p:spPr>
            <a:xfrm>
              <a:off x="9827" y="24384"/>
              <a:ext cx="8598226" cy="2557399"/>
            </a:xfrm>
            <a:custGeom>
              <a:avLst/>
              <a:gdLst/>
              <a:ahLst/>
              <a:cxnLst/>
              <a:rect l="l" t="t" r="r" b="b"/>
              <a:pathLst>
                <a:path w="8598226" h="2557399">
                  <a:moveTo>
                    <a:pt x="0" y="0"/>
                  </a:moveTo>
                  <a:lnTo>
                    <a:pt x="8598225" y="0"/>
                  </a:lnTo>
                  <a:lnTo>
                    <a:pt x="8598225" y="2557399"/>
                  </a:lnTo>
                  <a:lnTo>
                    <a:pt x="0" y="2557399"/>
                  </a:lnTo>
                  <a:close/>
                </a:path>
              </a:pathLst>
            </a:custGeom>
            <a:solidFill>
              <a:srgbClr val="FFF0F0"/>
            </a:solidFill>
            <a:ln w="12700">
              <a:solidFill>
                <a:srgbClr val="000000"/>
              </a:solidFill>
            </a:ln>
          </p:spPr>
          <p:txBody>
            <a:bodyPr/>
            <a:lstStyle/>
            <a:p>
              <a:endParaRPr lang="it-IT"/>
            </a:p>
          </p:txBody>
        </p:sp>
        <p:sp>
          <p:nvSpPr>
            <p:cNvPr id="25" name="Freeform 25"/>
            <p:cNvSpPr/>
            <p:nvPr/>
          </p:nvSpPr>
          <p:spPr>
            <a:xfrm>
              <a:off x="0" y="0"/>
              <a:ext cx="8617879" cy="2606167"/>
            </a:xfrm>
            <a:custGeom>
              <a:avLst/>
              <a:gdLst/>
              <a:ahLst/>
              <a:cxnLst/>
              <a:rect l="l" t="t" r="r" b="b"/>
              <a:pathLst>
                <a:path w="8617879" h="2606167">
                  <a:moveTo>
                    <a:pt x="9827" y="0"/>
                  </a:moveTo>
                  <a:lnTo>
                    <a:pt x="8608052" y="0"/>
                  </a:lnTo>
                  <a:cubicBezTo>
                    <a:pt x="8613477" y="0"/>
                    <a:pt x="8617879" y="10922"/>
                    <a:pt x="8617879" y="24384"/>
                  </a:cubicBezTo>
                  <a:lnTo>
                    <a:pt x="8617879" y="2581783"/>
                  </a:lnTo>
                  <a:cubicBezTo>
                    <a:pt x="8617879" y="2595245"/>
                    <a:pt x="8613477" y="2606167"/>
                    <a:pt x="8608052" y="2606167"/>
                  </a:cubicBezTo>
                  <a:lnTo>
                    <a:pt x="9827" y="2606167"/>
                  </a:lnTo>
                  <a:cubicBezTo>
                    <a:pt x="4401" y="2606167"/>
                    <a:pt x="0" y="2595245"/>
                    <a:pt x="0" y="2581783"/>
                  </a:cubicBezTo>
                  <a:lnTo>
                    <a:pt x="0" y="24384"/>
                  </a:lnTo>
                  <a:cubicBezTo>
                    <a:pt x="0" y="10922"/>
                    <a:pt x="4401" y="0"/>
                    <a:pt x="9827" y="0"/>
                  </a:cubicBezTo>
                  <a:moveTo>
                    <a:pt x="9827" y="48768"/>
                  </a:moveTo>
                  <a:lnTo>
                    <a:pt x="9827" y="24384"/>
                  </a:lnTo>
                  <a:lnTo>
                    <a:pt x="19653" y="24384"/>
                  </a:lnTo>
                  <a:lnTo>
                    <a:pt x="19653" y="2581783"/>
                  </a:lnTo>
                  <a:lnTo>
                    <a:pt x="9827" y="2581783"/>
                  </a:lnTo>
                  <a:lnTo>
                    <a:pt x="9827" y="2557399"/>
                  </a:lnTo>
                  <a:lnTo>
                    <a:pt x="8608052" y="2557399"/>
                  </a:lnTo>
                  <a:lnTo>
                    <a:pt x="8608052" y="2581783"/>
                  </a:lnTo>
                  <a:lnTo>
                    <a:pt x="8598226" y="2581783"/>
                  </a:lnTo>
                  <a:lnTo>
                    <a:pt x="8598226" y="24384"/>
                  </a:lnTo>
                  <a:lnTo>
                    <a:pt x="8608052" y="24384"/>
                  </a:lnTo>
                  <a:lnTo>
                    <a:pt x="8608052" y="48768"/>
                  </a:lnTo>
                  <a:lnTo>
                    <a:pt x="9827" y="48768"/>
                  </a:lnTo>
                  <a:close/>
                </a:path>
              </a:pathLst>
            </a:custGeom>
            <a:solidFill>
              <a:srgbClr val="E31837"/>
            </a:solidFill>
            <a:ln w="12700">
              <a:solidFill>
                <a:srgbClr val="000000"/>
              </a:solidFill>
            </a:ln>
          </p:spPr>
          <p:txBody>
            <a:bodyPr/>
            <a:lstStyle/>
            <a:p>
              <a:endParaRPr lang="it-IT"/>
            </a:p>
          </p:txBody>
        </p:sp>
      </p:grpSp>
      <p:sp>
        <p:nvSpPr>
          <p:cNvPr id="26" name="TextBox 26"/>
          <p:cNvSpPr txBox="1"/>
          <p:nvPr/>
        </p:nvSpPr>
        <p:spPr>
          <a:xfrm>
            <a:off x="1268131" y="7393568"/>
            <a:ext cx="4586791" cy="431576"/>
          </a:xfrm>
          <a:prstGeom prst="rect">
            <a:avLst/>
          </a:prstGeom>
        </p:spPr>
        <p:txBody>
          <a:bodyPr lIns="0" tIns="0" rIns="0" bIns="0" rtlCol="0" anchor="t">
            <a:spAutoFit/>
          </a:bodyPr>
          <a:lstStyle/>
          <a:p>
            <a:pPr algn="ctr">
              <a:lnSpc>
                <a:spcPts val="3093"/>
              </a:lnSpc>
            </a:pPr>
            <a:r>
              <a:rPr lang="en-US" sz="2347" b="1">
                <a:solidFill>
                  <a:srgbClr val="666666"/>
                </a:solidFill>
                <a:latin typeface="Calibri (MS) Bold"/>
                <a:ea typeface="Calibri (MS) Bold"/>
                <a:cs typeface="Calibri (MS) Bold"/>
                <a:sym typeface="Calibri (MS) Bold"/>
              </a:rPr>
              <a:t>Totale Stima*</a:t>
            </a:r>
          </a:p>
        </p:txBody>
      </p:sp>
      <p:sp>
        <p:nvSpPr>
          <p:cNvPr id="27" name="TextBox 27"/>
          <p:cNvSpPr txBox="1"/>
          <p:nvPr/>
        </p:nvSpPr>
        <p:spPr>
          <a:xfrm>
            <a:off x="1268131" y="7690632"/>
            <a:ext cx="4818780" cy="738866"/>
          </a:xfrm>
          <a:prstGeom prst="rect">
            <a:avLst/>
          </a:prstGeom>
        </p:spPr>
        <p:txBody>
          <a:bodyPr lIns="0" tIns="0" rIns="0" bIns="0" rtlCol="0" anchor="t">
            <a:spAutoFit/>
          </a:bodyPr>
          <a:lstStyle/>
          <a:p>
            <a:pPr algn="ctr">
              <a:lnSpc>
                <a:spcPts val="5324"/>
              </a:lnSpc>
            </a:pPr>
            <a:r>
              <a:rPr lang="en-US" sz="4053" b="1">
                <a:solidFill>
                  <a:srgbClr val="E31837"/>
                </a:solidFill>
                <a:latin typeface="Calibri (MS) Bold"/>
                <a:ea typeface="Calibri (MS) Bold"/>
                <a:cs typeface="Calibri (MS) Bold"/>
                <a:sym typeface="Calibri (MS) Bold"/>
              </a:rPr>
              <a:t>€ {{VALORE_TOTALE}}</a:t>
            </a:r>
          </a:p>
        </p:txBody>
      </p:sp>
      <p:sp>
        <p:nvSpPr>
          <p:cNvPr id="28" name="Freeform 28"/>
          <p:cNvSpPr/>
          <p:nvPr/>
        </p:nvSpPr>
        <p:spPr>
          <a:xfrm>
            <a:off x="13428688" y="263434"/>
            <a:ext cx="4287812" cy="1187631"/>
          </a:xfrm>
          <a:custGeom>
            <a:avLst/>
            <a:gdLst/>
            <a:ahLst/>
            <a:cxnLst/>
            <a:rect l="l" t="t" r="r" b="b"/>
            <a:pathLst>
              <a:path w="4287812" h="1187631">
                <a:moveTo>
                  <a:pt x="0" y="0"/>
                </a:moveTo>
                <a:lnTo>
                  <a:pt x="4287812" y="0"/>
                </a:lnTo>
                <a:lnTo>
                  <a:pt x="4287812" y="1187632"/>
                </a:lnTo>
                <a:lnTo>
                  <a:pt x="0" y="1187632"/>
                </a:lnTo>
                <a:lnTo>
                  <a:pt x="0" y="0"/>
                </a:lnTo>
                <a:close/>
              </a:path>
            </a:pathLst>
          </a:custGeom>
          <a:blipFill>
            <a:blip r:embed="rId4"/>
            <a:stretch>
              <a:fillRect/>
            </a:stretch>
          </a:blipFill>
        </p:spPr>
        <p:txBody>
          <a:bodyPr/>
          <a:lstStyle/>
          <a:p>
            <a:endParaRPr lang="it-IT"/>
          </a:p>
        </p:txBody>
      </p:sp>
      <p:grpSp>
        <p:nvGrpSpPr>
          <p:cNvPr id="29" name="Group 29"/>
          <p:cNvGrpSpPr/>
          <p:nvPr/>
        </p:nvGrpSpPr>
        <p:grpSpPr>
          <a:xfrm>
            <a:off x="6899023" y="7151155"/>
            <a:ext cx="5387633" cy="1624805"/>
            <a:chOff x="0" y="0"/>
            <a:chExt cx="7710191" cy="2325243"/>
          </a:xfrm>
        </p:grpSpPr>
        <p:sp>
          <p:nvSpPr>
            <p:cNvPr id="30" name="Freeform 30"/>
            <p:cNvSpPr/>
            <p:nvPr/>
          </p:nvSpPr>
          <p:spPr>
            <a:xfrm>
              <a:off x="15955" y="24384"/>
              <a:ext cx="7678281" cy="2276475"/>
            </a:xfrm>
            <a:custGeom>
              <a:avLst/>
              <a:gdLst/>
              <a:ahLst/>
              <a:cxnLst/>
              <a:rect l="l" t="t" r="r" b="b"/>
              <a:pathLst>
                <a:path w="7678281" h="2276475">
                  <a:moveTo>
                    <a:pt x="0" y="0"/>
                  </a:moveTo>
                  <a:lnTo>
                    <a:pt x="7678281" y="0"/>
                  </a:lnTo>
                  <a:lnTo>
                    <a:pt x="7678281" y="2276475"/>
                  </a:lnTo>
                  <a:lnTo>
                    <a:pt x="0" y="2276475"/>
                  </a:lnTo>
                  <a:close/>
                </a:path>
              </a:pathLst>
            </a:custGeom>
            <a:solidFill>
              <a:srgbClr val="F0F4FF"/>
            </a:solidFill>
            <a:ln w="12700">
              <a:solidFill>
                <a:srgbClr val="000000"/>
              </a:solidFill>
            </a:ln>
          </p:spPr>
          <p:txBody>
            <a:bodyPr/>
            <a:lstStyle/>
            <a:p>
              <a:endParaRPr lang="it-IT"/>
            </a:p>
          </p:txBody>
        </p:sp>
        <p:sp>
          <p:nvSpPr>
            <p:cNvPr id="31" name="Freeform 31"/>
            <p:cNvSpPr/>
            <p:nvPr/>
          </p:nvSpPr>
          <p:spPr>
            <a:xfrm>
              <a:off x="0" y="0"/>
              <a:ext cx="7710191" cy="2325243"/>
            </a:xfrm>
            <a:custGeom>
              <a:avLst/>
              <a:gdLst/>
              <a:ahLst/>
              <a:cxnLst/>
              <a:rect l="l" t="t" r="r" b="b"/>
              <a:pathLst>
                <a:path w="7710191" h="2325243">
                  <a:moveTo>
                    <a:pt x="15955" y="0"/>
                  </a:moveTo>
                  <a:lnTo>
                    <a:pt x="7694236" y="0"/>
                  </a:lnTo>
                  <a:cubicBezTo>
                    <a:pt x="7703045" y="0"/>
                    <a:pt x="7710191" y="10922"/>
                    <a:pt x="7710191" y="24384"/>
                  </a:cubicBezTo>
                  <a:lnTo>
                    <a:pt x="7710191" y="2300859"/>
                  </a:lnTo>
                  <a:cubicBezTo>
                    <a:pt x="7710191" y="2314321"/>
                    <a:pt x="7703045" y="2325243"/>
                    <a:pt x="7694236" y="2325243"/>
                  </a:cubicBezTo>
                  <a:lnTo>
                    <a:pt x="15955" y="2325243"/>
                  </a:lnTo>
                  <a:cubicBezTo>
                    <a:pt x="7146" y="2325243"/>
                    <a:pt x="0" y="2314321"/>
                    <a:pt x="0" y="2300859"/>
                  </a:cubicBezTo>
                  <a:lnTo>
                    <a:pt x="0" y="24384"/>
                  </a:lnTo>
                  <a:cubicBezTo>
                    <a:pt x="0" y="10922"/>
                    <a:pt x="7146" y="0"/>
                    <a:pt x="15955" y="0"/>
                  </a:cubicBezTo>
                  <a:moveTo>
                    <a:pt x="15955" y="48768"/>
                  </a:moveTo>
                  <a:lnTo>
                    <a:pt x="15955" y="24384"/>
                  </a:lnTo>
                  <a:lnTo>
                    <a:pt x="31910" y="24384"/>
                  </a:lnTo>
                  <a:lnTo>
                    <a:pt x="31910" y="2300859"/>
                  </a:lnTo>
                  <a:lnTo>
                    <a:pt x="15955" y="2300859"/>
                  </a:lnTo>
                  <a:lnTo>
                    <a:pt x="15955" y="2276475"/>
                  </a:lnTo>
                  <a:lnTo>
                    <a:pt x="7694236" y="2276475"/>
                  </a:lnTo>
                  <a:lnTo>
                    <a:pt x="7694236" y="2300859"/>
                  </a:lnTo>
                  <a:lnTo>
                    <a:pt x="7678282" y="2300859"/>
                  </a:lnTo>
                  <a:lnTo>
                    <a:pt x="7678282" y="24384"/>
                  </a:lnTo>
                  <a:lnTo>
                    <a:pt x="7694236" y="24384"/>
                  </a:lnTo>
                  <a:lnTo>
                    <a:pt x="7694236" y="48768"/>
                  </a:lnTo>
                  <a:lnTo>
                    <a:pt x="15955" y="48768"/>
                  </a:lnTo>
                  <a:close/>
                </a:path>
              </a:pathLst>
            </a:custGeom>
            <a:solidFill>
              <a:srgbClr val="E31837"/>
            </a:solidFill>
            <a:ln w="12700">
              <a:solidFill>
                <a:srgbClr val="000000"/>
              </a:solidFill>
            </a:ln>
          </p:spPr>
          <p:txBody>
            <a:bodyPr/>
            <a:lstStyle/>
            <a:p>
              <a:endParaRPr lang="it-IT"/>
            </a:p>
          </p:txBody>
        </p:sp>
      </p:grpSp>
      <p:sp>
        <p:nvSpPr>
          <p:cNvPr id="32" name="TextBox 32"/>
          <p:cNvSpPr txBox="1"/>
          <p:nvPr/>
        </p:nvSpPr>
        <p:spPr>
          <a:xfrm>
            <a:off x="7017107" y="7278157"/>
            <a:ext cx="5150566" cy="338331"/>
          </a:xfrm>
          <a:prstGeom prst="rect">
            <a:avLst/>
          </a:prstGeom>
        </p:spPr>
        <p:txBody>
          <a:bodyPr lIns="0" tIns="0" rIns="0" bIns="0" rtlCol="0" anchor="t">
            <a:spAutoFit/>
          </a:bodyPr>
          <a:lstStyle/>
          <a:p>
            <a:pPr algn="ctr">
              <a:lnSpc>
                <a:spcPts val="2473"/>
              </a:lnSpc>
            </a:pPr>
            <a:r>
              <a:rPr lang="en-US" sz="1805" b="1">
                <a:solidFill>
                  <a:srgbClr val="666666"/>
                </a:solidFill>
                <a:latin typeface="Calibri (MS) Bold"/>
                <a:ea typeface="Calibri (MS) Bold"/>
                <a:cs typeface="Calibri (MS) Bold"/>
                <a:sym typeface="Calibri (MS) Bold"/>
              </a:rPr>
              <a:t>Prezzo di Vendita Suggerito*</a:t>
            </a:r>
          </a:p>
        </p:txBody>
      </p:sp>
      <p:sp>
        <p:nvSpPr>
          <p:cNvPr id="33" name="TextBox 33"/>
          <p:cNvSpPr txBox="1"/>
          <p:nvPr/>
        </p:nvSpPr>
        <p:spPr>
          <a:xfrm>
            <a:off x="6958065" y="7537188"/>
            <a:ext cx="5269549" cy="667908"/>
          </a:xfrm>
          <a:prstGeom prst="rect">
            <a:avLst/>
          </a:prstGeom>
        </p:spPr>
        <p:txBody>
          <a:bodyPr lIns="0" tIns="0" rIns="0" bIns="0" rtlCol="0" anchor="t">
            <a:spAutoFit/>
          </a:bodyPr>
          <a:lstStyle/>
          <a:p>
            <a:pPr algn="ctr">
              <a:lnSpc>
                <a:spcPts val="4739"/>
              </a:lnSpc>
            </a:pPr>
            <a:r>
              <a:rPr lang="en-US" sz="3570" b="1">
                <a:solidFill>
                  <a:srgbClr val="E31837"/>
                </a:solidFill>
                <a:latin typeface="Calibri (MS) Bold"/>
                <a:ea typeface="Calibri (MS) Bold"/>
                <a:cs typeface="Calibri (MS) Bold"/>
                <a:sym typeface="Calibri (MS) Bold"/>
              </a:rPr>
              <a:t>€ {{PREZZO_CONSIGLIATO}}</a:t>
            </a:r>
          </a:p>
        </p:txBody>
      </p:sp>
      <p:sp>
        <p:nvSpPr>
          <p:cNvPr id="34" name="TextBox 34"/>
          <p:cNvSpPr txBox="1"/>
          <p:nvPr/>
        </p:nvSpPr>
        <p:spPr>
          <a:xfrm>
            <a:off x="7162173" y="8230571"/>
            <a:ext cx="4860433" cy="192443"/>
          </a:xfrm>
          <a:prstGeom prst="rect">
            <a:avLst/>
          </a:prstGeom>
        </p:spPr>
        <p:txBody>
          <a:bodyPr lIns="0" tIns="0" rIns="0" bIns="0" rtlCol="0" anchor="t">
            <a:spAutoFit/>
          </a:bodyPr>
          <a:lstStyle/>
          <a:p>
            <a:pPr algn="ctr">
              <a:lnSpc>
                <a:spcPts val="1490"/>
              </a:lnSpc>
            </a:pPr>
            <a:r>
              <a:rPr lang="en-US" sz="1157" b="1" i="1">
                <a:solidFill>
                  <a:srgbClr val="666666"/>
                </a:solidFill>
                <a:latin typeface="Calibri (MS) Bold Italics"/>
                <a:ea typeface="Calibri (MS) Bold Italics"/>
                <a:cs typeface="Calibri (MS) Bold Italics"/>
                <a:sym typeface="Calibri (MS) Bold Italics"/>
              </a:rPr>
              <a:t>Prezzo strategico per generare interesse immediato e massimizzare le offerte</a:t>
            </a:r>
          </a:p>
        </p:txBody>
      </p:sp>
      <p:sp>
        <p:nvSpPr>
          <p:cNvPr id="35" name="TextBox 35"/>
          <p:cNvSpPr txBox="1"/>
          <p:nvPr/>
        </p:nvSpPr>
        <p:spPr>
          <a:xfrm>
            <a:off x="523781" y="8892067"/>
            <a:ext cx="17192719" cy="694366"/>
          </a:xfrm>
          <a:prstGeom prst="rect">
            <a:avLst/>
          </a:prstGeom>
        </p:spPr>
        <p:txBody>
          <a:bodyPr lIns="0" tIns="0" rIns="0" bIns="0" rtlCol="0" anchor="t">
            <a:spAutoFit/>
          </a:bodyPr>
          <a:lstStyle/>
          <a:p>
            <a:pPr algn="just">
              <a:lnSpc>
                <a:spcPts val="1959"/>
              </a:lnSpc>
            </a:pPr>
            <a:r>
              <a:rPr lang="en-US" sz="1399">
                <a:solidFill>
                  <a:srgbClr val="E11B22"/>
                </a:solidFill>
                <a:latin typeface="Roboto"/>
                <a:ea typeface="Roboto"/>
                <a:cs typeface="Roboto"/>
                <a:sym typeface="Roboto"/>
              </a:rPr>
              <a:t>*NATURA DELLA STIMA</a:t>
            </a:r>
          </a:p>
          <a:p>
            <a:pPr algn="just">
              <a:lnSpc>
                <a:spcPts val="1805"/>
              </a:lnSpc>
            </a:pPr>
            <a:r>
              <a:rPr lang="en-US" sz="1099" spc="19">
                <a:solidFill>
                  <a:srgbClr val="000000"/>
                </a:solidFill>
                <a:latin typeface="Roboto"/>
                <a:ea typeface="Roboto"/>
                <a:cs typeface="Roboto"/>
                <a:sym typeface="Roboto"/>
              </a:rPr>
              <a:t>Questa stima è generata automaticamente da un algoritmo basato su dati di mercato aggregati e caratteristiche dell'immobile. Si tratta di una stima indicativa e non vincolante, che non sostituisce in alcun modo una valutazione professionale effettuata da un agente immobiliare abilitato o da un perito qualificato.</a:t>
            </a:r>
          </a:p>
        </p:txBody>
      </p:sp>
      <p:sp>
        <p:nvSpPr>
          <p:cNvPr id="36" name="TextBox 36"/>
          <p:cNvSpPr txBox="1"/>
          <p:nvPr/>
        </p:nvSpPr>
        <p:spPr>
          <a:xfrm>
            <a:off x="523781" y="9560087"/>
            <a:ext cx="16002000" cy="224143"/>
          </a:xfrm>
          <a:prstGeom prst="rect">
            <a:avLst/>
          </a:prstGeom>
        </p:spPr>
        <p:txBody>
          <a:bodyPr lIns="0" tIns="0" rIns="0" bIns="0" rtlCol="0" anchor="t">
            <a:spAutoFit/>
          </a:bodyPr>
          <a:lstStyle/>
          <a:p>
            <a:pPr marL="0" lvl="0" indent="0" algn="just">
              <a:lnSpc>
                <a:spcPts val="1805"/>
              </a:lnSpc>
              <a:spcBef>
                <a:spcPct val="0"/>
              </a:spcBef>
            </a:pPr>
            <a:r>
              <a:rPr lang="en-US" sz="1099" u="none" strike="noStrike" spc="19">
                <a:solidFill>
                  <a:srgbClr val="E11B22"/>
                </a:solidFill>
                <a:latin typeface="Roboto"/>
                <a:ea typeface="Roboto"/>
                <a:cs typeface="Roboto"/>
                <a:sym typeface="Roboto"/>
              </a:rPr>
              <a:t>ESCLUSIONE DI RESPONSABILITÀ</a:t>
            </a:r>
          </a:p>
        </p:txBody>
      </p:sp>
      <p:sp>
        <p:nvSpPr>
          <p:cNvPr id="37" name="TextBox 37"/>
          <p:cNvSpPr txBox="1"/>
          <p:nvPr/>
        </p:nvSpPr>
        <p:spPr>
          <a:xfrm>
            <a:off x="523781" y="9757883"/>
            <a:ext cx="17192719" cy="411277"/>
          </a:xfrm>
          <a:prstGeom prst="rect">
            <a:avLst/>
          </a:prstGeom>
        </p:spPr>
        <p:txBody>
          <a:bodyPr lIns="0" tIns="0" rIns="0" bIns="0" rtlCol="0" anchor="t">
            <a:spAutoFit/>
          </a:bodyPr>
          <a:lstStyle/>
          <a:p>
            <a:pPr algn="l">
              <a:lnSpc>
                <a:spcPts val="1599"/>
              </a:lnSpc>
            </a:pPr>
            <a:r>
              <a:rPr lang="en-US" sz="1032">
                <a:solidFill>
                  <a:srgbClr val="000000"/>
                </a:solidFill>
                <a:latin typeface="Calibri (MS)"/>
                <a:ea typeface="Calibri (MS)"/>
                <a:cs typeface="Calibri (MS)"/>
                <a:sym typeface="Calibri (MS)"/>
              </a:rPr>
              <a:t>Francesco Principe e RE/MAX Mindset non si assumono alcuna responsabilità per decisioni prese sulla base di questa stima automatica. L'utilizzatore riconosce di aver compreso la natura indicativa della stima e di non poter avanzare pretese basate esclusivamente su questo documento. Per qualsiasi utilizzo professionale, legale o finanziario, è necessaria una valutazione professionale certificata.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it-IT"/>
          </a:p>
        </p:txBody>
      </p:sp>
      <p:grpSp>
        <p:nvGrpSpPr>
          <p:cNvPr id="3" name="Group 3"/>
          <p:cNvGrpSpPr>
            <a:grpSpLocks noChangeAspect="1"/>
          </p:cNvGrpSpPr>
          <p:nvPr/>
        </p:nvGrpSpPr>
        <p:grpSpPr>
          <a:xfrm>
            <a:off x="0" y="0"/>
            <a:ext cx="18288000" cy="10287000"/>
            <a:chOff x="0" y="0"/>
            <a:chExt cx="24384000" cy="13716000"/>
          </a:xfrm>
        </p:grpSpPr>
        <p:sp>
          <p:nvSpPr>
            <p:cNvPr id="4" name="Freeform 4"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alphaModFix amt="16000"/>
              </a:blip>
              <a:stretch>
                <a:fillRect/>
              </a:stretch>
            </a:blipFill>
          </p:spPr>
          <p:txBody>
            <a:bodyPr/>
            <a:lstStyle/>
            <a:p>
              <a:endParaRPr lang="it-IT"/>
            </a:p>
          </p:txBody>
        </p:sp>
      </p:grpSp>
      <p:sp>
        <p:nvSpPr>
          <p:cNvPr id="5" name="TextBox 5"/>
          <p:cNvSpPr txBox="1"/>
          <p:nvPr/>
        </p:nvSpPr>
        <p:spPr>
          <a:xfrm>
            <a:off x="680339" y="704850"/>
            <a:ext cx="10666318" cy="1686829"/>
          </a:xfrm>
          <a:prstGeom prst="rect">
            <a:avLst/>
          </a:prstGeom>
        </p:spPr>
        <p:txBody>
          <a:bodyPr lIns="0" tIns="0" rIns="0" bIns="0" rtlCol="0" anchor="t">
            <a:spAutoFit/>
          </a:bodyPr>
          <a:lstStyle/>
          <a:p>
            <a:pPr algn="l">
              <a:lnSpc>
                <a:spcPts val="6427"/>
              </a:lnSpc>
            </a:pPr>
            <a:r>
              <a:rPr lang="en-US" sz="4800" b="1">
                <a:solidFill>
                  <a:srgbClr val="E31837"/>
                </a:solidFill>
                <a:latin typeface="Akzidenz-Grotesk Bold"/>
                <a:ea typeface="Akzidenz-Grotesk Bold"/>
                <a:cs typeface="Akzidenz-Grotesk Bold"/>
                <a:sym typeface="Akzidenz-Grotesk Bold"/>
              </a:rPr>
              <a:t>ELEMENTI DISTINTIVI CHE </a:t>
            </a:r>
          </a:p>
          <a:p>
            <a:pPr algn="l">
              <a:lnSpc>
                <a:spcPts val="6428"/>
              </a:lnSpc>
            </a:pPr>
            <a:r>
              <a:rPr lang="en-US" sz="4800" b="1">
                <a:solidFill>
                  <a:srgbClr val="E31837"/>
                </a:solidFill>
                <a:latin typeface="Akzidenz-Grotesk Bold"/>
                <a:ea typeface="Akzidenz-Grotesk Bold"/>
                <a:cs typeface="Akzidenz-Grotesk Bold"/>
                <a:sym typeface="Akzidenz-Grotesk Bold"/>
              </a:rPr>
              <a:t>VALORIZZANO LA TUA PROPRIETÀ</a:t>
            </a:r>
          </a:p>
        </p:txBody>
      </p:sp>
      <p:grpSp>
        <p:nvGrpSpPr>
          <p:cNvPr id="6" name="Group 6"/>
          <p:cNvGrpSpPr>
            <a:grpSpLocks noChangeAspect="1"/>
          </p:cNvGrpSpPr>
          <p:nvPr/>
        </p:nvGrpSpPr>
        <p:grpSpPr>
          <a:xfrm>
            <a:off x="1143000" y="3532584"/>
            <a:ext cx="7200900" cy="5429250"/>
            <a:chOff x="0" y="0"/>
            <a:chExt cx="9601200" cy="7239000"/>
          </a:xfrm>
        </p:grpSpPr>
        <p:sp>
          <p:nvSpPr>
            <p:cNvPr id="7" name="Freeform 7" descr="preencoded.png"/>
            <p:cNvSpPr/>
            <p:nvPr/>
          </p:nvSpPr>
          <p:spPr>
            <a:xfrm>
              <a:off x="0" y="0"/>
              <a:ext cx="9601200" cy="7239000"/>
            </a:xfrm>
            <a:custGeom>
              <a:avLst/>
              <a:gdLst/>
              <a:ahLst/>
              <a:cxnLst/>
              <a:rect l="l" t="t" r="r" b="b"/>
              <a:pathLst>
                <a:path w="9601200" h="7239000">
                  <a:moveTo>
                    <a:pt x="0" y="0"/>
                  </a:moveTo>
                  <a:lnTo>
                    <a:pt x="9601200" y="0"/>
                  </a:lnTo>
                  <a:lnTo>
                    <a:pt x="9601200" y="7239000"/>
                  </a:lnTo>
                  <a:lnTo>
                    <a:pt x="0" y="7239000"/>
                  </a:lnTo>
                  <a:lnTo>
                    <a:pt x="0" y="0"/>
                  </a:lnTo>
                  <a:close/>
                </a:path>
              </a:pathLst>
            </a:custGeom>
            <a:blipFill>
              <a:blip r:embed="rId5"/>
              <a:stretch>
                <a:fillRect t="-131" b="-131"/>
              </a:stretch>
            </a:blipFill>
          </p:spPr>
          <p:txBody>
            <a:bodyPr/>
            <a:lstStyle/>
            <a:p>
              <a:endParaRPr lang="it-IT"/>
            </a:p>
          </p:txBody>
        </p:sp>
      </p:grpSp>
      <p:sp>
        <p:nvSpPr>
          <p:cNvPr id="8" name="TextBox 8"/>
          <p:cNvSpPr txBox="1"/>
          <p:nvPr/>
        </p:nvSpPr>
        <p:spPr>
          <a:xfrm>
            <a:off x="8343900" y="3313650"/>
            <a:ext cx="1002506" cy="242163"/>
          </a:xfrm>
          <a:prstGeom prst="rect">
            <a:avLst/>
          </a:prstGeom>
        </p:spPr>
        <p:txBody>
          <a:bodyPr lIns="0" tIns="0" rIns="0" bIns="0" rtlCol="0" anchor="t">
            <a:spAutoFit/>
          </a:bodyPr>
          <a:lstStyle/>
          <a:p>
            <a:pPr algn="l">
              <a:lnSpc>
                <a:spcPts val="1663"/>
              </a:lnSpc>
            </a:pPr>
            <a:r>
              <a:rPr lang="en-US" sz="1599">
                <a:solidFill>
                  <a:srgbClr val="000000"/>
                </a:solidFill>
                <a:latin typeface="Calibri (MS)"/>
                <a:ea typeface="Calibri (MS)"/>
                <a:cs typeface="Calibri (MS)"/>
                <a:sym typeface="Calibri (MS)"/>
              </a:rPr>
              <a:t>{{ICONA_1}}</a:t>
            </a:r>
          </a:p>
        </p:txBody>
      </p:sp>
      <p:sp>
        <p:nvSpPr>
          <p:cNvPr id="9" name="TextBox 9"/>
          <p:cNvSpPr txBox="1"/>
          <p:nvPr/>
        </p:nvSpPr>
        <p:spPr>
          <a:xfrm>
            <a:off x="9346406" y="3230060"/>
            <a:ext cx="3938590" cy="491124"/>
          </a:xfrm>
          <a:prstGeom prst="rect">
            <a:avLst/>
          </a:prstGeom>
        </p:spPr>
        <p:txBody>
          <a:bodyPr lIns="0" tIns="0" rIns="0" bIns="0" rtlCol="0" anchor="t">
            <a:spAutoFit/>
          </a:bodyPr>
          <a:lstStyle/>
          <a:p>
            <a:pPr algn="l">
              <a:lnSpc>
                <a:spcPts val="3624"/>
              </a:lnSpc>
            </a:pPr>
            <a:r>
              <a:rPr lang="en-US" sz="2367" b="1">
                <a:solidFill>
                  <a:srgbClr val="003DA5"/>
                </a:solidFill>
                <a:latin typeface="Calibri (MS) Bold"/>
                <a:ea typeface="Calibri (MS) Bold"/>
                <a:cs typeface="Calibri (MS) Bold"/>
                <a:sym typeface="Calibri (MS) Bold"/>
              </a:rPr>
              <a:t> {{PUNTO_FORZA_1_TITOLO}}</a:t>
            </a:r>
          </a:p>
        </p:txBody>
      </p:sp>
      <p:sp>
        <p:nvSpPr>
          <p:cNvPr id="10" name="TextBox 10"/>
          <p:cNvSpPr txBox="1"/>
          <p:nvPr/>
        </p:nvSpPr>
        <p:spPr>
          <a:xfrm>
            <a:off x="9418663" y="3772204"/>
            <a:ext cx="4257676" cy="452411"/>
          </a:xfrm>
          <a:prstGeom prst="rect">
            <a:avLst/>
          </a:prstGeom>
        </p:spPr>
        <p:txBody>
          <a:bodyPr lIns="0" tIns="0" rIns="0" bIns="0" rtlCol="0" anchor="t">
            <a:spAutoFit/>
          </a:bodyPr>
          <a:lstStyle/>
          <a:p>
            <a:pPr algn="l">
              <a:lnSpc>
                <a:spcPts val="3335"/>
              </a:lnSpc>
            </a:pPr>
            <a:r>
              <a:rPr lang="en-US" sz="2247">
                <a:solidFill>
                  <a:srgbClr val="666666"/>
                </a:solidFill>
                <a:latin typeface="Calibri (MS)"/>
                <a:ea typeface="Calibri (MS)"/>
                <a:cs typeface="Calibri (MS)"/>
                <a:sym typeface="Calibri (MS)"/>
              </a:rPr>
              <a:t>{{PUNTO_FORZA_1_TESTO}}</a:t>
            </a:r>
          </a:p>
        </p:txBody>
      </p:sp>
      <p:sp>
        <p:nvSpPr>
          <p:cNvPr id="11" name="TextBox 11"/>
          <p:cNvSpPr txBox="1"/>
          <p:nvPr/>
        </p:nvSpPr>
        <p:spPr>
          <a:xfrm>
            <a:off x="13175086" y="3375601"/>
            <a:ext cx="1002506" cy="451764"/>
          </a:xfrm>
          <a:prstGeom prst="rect">
            <a:avLst/>
          </a:prstGeom>
        </p:spPr>
        <p:txBody>
          <a:bodyPr lIns="0" tIns="0" rIns="0" bIns="0" rtlCol="0" anchor="t">
            <a:spAutoFit/>
          </a:bodyPr>
          <a:lstStyle/>
          <a:p>
            <a:pPr algn="l">
              <a:lnSpc>
                <a:spcPts val="1662"/>
              </a:lnSpc>
            </a:pPr>
            <a:r>
              <a:rPr lang="en-US" sz="1599">
                <a:solidFill>
                  <a:srgbClr val="000000"/>
                </a:solidFill>
                <a:latin typeface="Calibri (MS)"/>
                <a:ea typeface="Calibri (MS)"/>
                <a:cs typeface="Calibri (MS)"/>
                <a:sym typeface="Calibri (MS)"/>
              </a:rPr>
              <a:t>{{ICONA_2}}</a:t>
            </a:r>
          </a:p>
          <a:p>
            <a:pPr algn="l">
              <a:lnSpc>
                <a:spcPts val="1663"/>
              </a:lnSpc>
            </a:pPr>
            <a:endParaRPr lang="en-US" sz="1599">
              <a:solidFill>
                <a:srgbClr val="000000"/>
              </a:solidFill>
              <a:latin typeface="Calibri (MS)"/>
              <a:ea typeface="Calibri (MS)"/>
              <a:cs typeface="Calibri (MS)"/>
              <a:sym typeface="Calibri (MS)"/>
            </a:endParaRPr>
          </a:p>
        </p:txBody>
      </p:sp>
      <p:sp>
        <p:nvSpPr>
          <p:cNvPr id="12" name="TextBox 12"/>
          <p:cNvSpPr txBox="1"/>
          <p:nvPr/>
        </p:nvSpPr>
        <p:spPr>
          <a:xfrm>
            <a:off x="14206168" y="3180300"/>
            <a:ext cx="3938588" cy="948416"/>
          </a:xfrm>
          <a:prstGeom prst="rect">
            <a:avLst/>
          </a:prstGeom>
        </p:spPr>
        <p:txBody>
          <a:bodyPr lIns="0" tIns="0" rIns="0" bIns="0" rtlCol="0" anchor="t">
            <a:spAutoFit/>
          </a:bodyPr>
          <a:lstStyle/>
          <a:p>
            <a:pPr algn="l">
              <a:lnSpc>
                <a:spcPts val="3623"/>
              </a:lnSpc>
            </a:pPr>
            <a:r>
              <a:rPr lang="en-US" sz="2367" b="1">
                <a:solidFill>
                  <a:srgbClr val="003DA5"/>
                </a:solidFill>
                <a:latin typeface="Calibri (MS) Bold"/>
                <a:ea typeface="Calibri (MS) Bold"/>
                <a:cs typeface="Calibri (MS) Bold"/>
                <a:sym typeface="Calibri (MS) Bold"/>
              </a:rPr>
              <a:t> {{PUNTO_FORZA_2_TITOLO}}</a:t>
            </a:r>
          </a:p>
          <a:p>
            <a:pPr algn="l">
              <a:lnSpc>
                <a:spcPts val="3624"/>
              </a:lnSpc>
            </a:pPr>
            <a:endParaRPr lang="en-US" sz="2367" b="1">
              <a:solidFill>
                <a:srgbClr val="003DA5"/>
              </a:solidFill>
              <a:latin typeface="Calibri (MS) Bold"/>
              <a:ea typeface="Calibri (MS) Bold"/>
              <a:cs typeface="Calibri (MS) Bold"/>
              <a:sym typeface="Calibri (MS) Bold"/>
            </a:endParaRPr>
          </a:p>
        </p:txBody>
      </p:sp>
      <p:sp>
        <p:nvSpPr>
          <p:cNvPr id="13" name="TextBox 13"/>
          <p:cNvSpPr txBox="1"/>
          <p:nvPr/>
        </p:nvSpPr>
        <p:spPr>
          <a:xfrm>
            <a:off x="14206168" y="3772204"/>
            <a:ext cx="3639039" cy="452411"/>
          </a:xfrm>
          <a:prstGeom prst="rect">
            <a:avLst/>
          </a:prstGeom>
        </p:spPr>
        <p:txBody>
          <a:bodyPr lIns="0" tIns="0" rIns="0" bIns="0" rtlCol="0" anchor="t">
            <a:spAutoFit/>
          </a:bodyPr>
          <a:lstStyle/>
          <a:p>
            <a:pPr algn="l">
              <a:lnSpc>
                <a:spcPts val="3335"/>
              </a:lnSpc>
            </a:pPr>
            <a:r>
              <a:rPr lang="en-US" sz="2247">
                <a:solidFill>
                  <a:srgbClr val="666666"/>
                </a:solidFill>
                <a:latin typeface="Calibri (MS)"/>
                <a:ea typeface="Calibri (MS)"/>
                <a:cs typeface="Calibri (MS)"/>
                <a:sym typeface="Calibri (MS)"/>
              </a:rPr>
              <a:t>{{PUNTO_FORZA_2_TESTO}}</a:t>
            </a:r>
          </a:p>
        </p:txBody>
      </p:sp>
      <p:sp>
        <p:nvSpPr>
          <p:cNvPr id="14" name="TextBox 14"/>
          <p:cNvSpPr txBox="1"/>
          <p:nvPr/>
        </p:nvSpPr>
        <p:spPr>
          <a:xfrm>
            <a:off x="8489156" y="6567661"/>
            <a:ext cx="1002506" cy="451714"/>
          </a:xfrm>
          <a:prstGeom prst="rect">
            <a:avLst/>
          </a:prstGeom>
        </p:spPr>
        <p:txBody>
          <a:bodyPr lIns="0" tIns="0" rIns="0" bIns="0" rtlCol="0" anchor="t">
            <a:spAutoFit/>
          </a:bodyPr>
          <a:lstStyle/>
          <a:p>
            <a:pPr marL="0" lvl="0" indent="0" algn="l">
              <a:lnSpc>
                <a:spcPts val="1663"/>
              </a:lnSpc>
              <a:spcBef>
                <a:spcPct val="0"/>
              </a:spcBef>
            </a:pPr>
            <a:r>
              <a:rPr lang="en-US" sz="1599" u="none" strike="noStrike">
                <a:solidFill>
                  <a:srgbClr val="000000"/>
                </a:solidFill>
                <a:latin typeface="Calibri (MS)"/>
                <a:ea typeface="Calibri (MS)"/>
                <a:cs typeface="Calibri (MS)"/>
                <a:sym typeface="Calibri (MS)"/>
              </a:rPr>
              <a:t>{{ICONA_3}}</a:t>
            </a:r>
          </a:p>
          <a:p>
            <a:pPr marL="0" lvl="0" indent="0" algn="l">
              <a:lnSpc>
                <a:spcPts val="1663"/>
              </a:lnSpc>
              <a:spcBef>
                <a:spcPct val="0"/>
              </a:spcBef>
            </a:pPr>
            <a:endParaRPr lang="en-US" sz="1599" u="none" strike="noStrike">
              <a:solidFill>
                <a:srgbClr val="000000"/>
              </a:solidFill>
              <a:latin typeface="Calibri (MS)"/>
              <a:ea typeface="Calibri (MS)"/>
              <a:cs typeface="Calibri (MS)"/>
              <a:sym typeface="Calibri (MS)"/>
            </a:endParaRPr>
          </a:p>
        </p:txBody>
      </p:sp>
      <p:sp>
        <p:nvSpPr>
          <p:cNvPr id="15" name="TextBox 15"/>
          <p:cNvSpPr txBox="1"/>
          <p:nvPr/>
        </p:nvSpPr>
        <p:spPr>
          <a:xfrm>
            <a:off x="9672265" y="7053965"/>
            <a:ext cx="4257676" cy="452411"/>
          </a:xfrm>
          <a:prstGeom prst="rect">
            <a:avLst/>
          </a:prstGeom>
        </p:spPr>
        <p:txBody>
          <a:bodyPr lIns="0" tIns="0" rIns="0" bIns="0" rtlCol="0" anchor="t">
            <a:spAutoFit/>
          </a:bodyPr>
          <a:lstStyle/>
          <a:p>
            <a:pPr algn="l">
              <a:lnSpc>
                <a:spcPts val="3335"/>
              </a:lnSpc>
            </a:pPr>
            <a:r>
              <a:rPr lang="en-US" sz="2247">
                <a:solidFill>
                  <a:srgbClr val="666666"/>
                </a:solidFill>
                <a:latin typeface="Calibri (MS)"/>
                <a:ea typeface="Calibri (MS)"/>
                <a:cs typeface="Calibri (MS)"/>
                <a:sym typeface="Calibri (MS)"/>
              </a:rPr>
              <a:t>{{PUNTO_FORZA_3_TESTO}}</a:t>
            </a:r>
          </a:p>
        </p:txBody>
      </p:sp>
      <p:sp>
        <p:nvSpPr>
          <p:cNvPr id="16" name="TextBox 16"/>
          <p:cNvSpPr txBox="1"/>
          <p:nvPr/>
        </p:nvSpPr>
        <p:spPr>
          <a:xfrm>
            <a:off x="14431194" y="6388905"/>
            <a:ext cx="4063379" cy="948416"/>
          </a:xfrm>
          <a:prstGeom prst="rect">
            <a:avLst/>
          </a:prstGeom>
        </p:spPr>
        <p:txBody>
          <a:bodyPr lIns="0" tIns="0" rIns="0" bIns="0" rtlCol="0" anchor="t">
            <a:spAutoFit/>
          </a:bodyPr>
          <a:lstStyle/>
          <a:p>
            <a:pPr algn="l">
              <a:lnSpc>
                <a:spcPts val="3623"/>
              </a:lnSpc>
            </a:pPr>
            <a:r>
              <a:rPr lang="en-US" sz="2367" b="1">
                <a:solidFill>
                  <a:srgbClr val="003DA5"/>
                </a:solidFill>
                <a:latin typeface="Calibri (MS) Bold"/>
                <a:ea typeface="Calibri (MS) Bold"/>
                <a:cs typeface="Calibri (MS) Bold"/>
                <a:sym typeface="Calibri (MS) Bold"/>
              </a:rPr>
              <a:t> {{PUNTO_FORZA_4_TITOLO}}</a:t>
            </a:r>
          </a:p>
          <a:p>
            <a:pPr algn="l">
              <a:lnSpc>
                <a:spcPts val="3624"/>
              </a:lnSpc>
            </a:pPr>
            <a:endParaRPr lang="en-US" sz="2367" b="1">
              <a:solidFill>
                <a:srgbClr val="003DA5"/>
              </a:solidFill>
              <a:latin typeface="Calibri (MS) Bold"/>
              <a:ea typeface="Calibri (MS) Bold"/>
              <a:cs typeface="Calibri (MS) Bold"/>
              <a:sym typeface="Calibri (MS) Bold"/>
            </a:endParaRPr>
          </a:p>
        </p:txBody>
      </p:sp>
      <p:sp>
        <p:nvSpPr>
          <p:cNvPr id="17" name="TextBox 17"/>
          <p:cNvSpPr txBox="1"/>
          <p:nvPr/>
        </p:nvSpPr>
        <p:spPr>
          <a:xfrm>
            <a:off x="14459769" y="7053965"/>
            <a:ext cx="3639039" cy="452411"/>
          </a:xfrm>
          <a:prstGeom prst="rect">
            <a:avLst/>
          </a:prstGeom>
        </p:spPr>
        <p:txBody>
          <a:bodyPr lIns="0" tIns="0" rIns="0" bIns="0" rtlCol="0" anchor="t">
            <a:spAutoFit/>
          </a:bodyPr>
          <a:lstStyle/>
          <a:p>
            <a:pPr algn="l">
              <a:lnSpc>
                <a:spcPts val="3335"/>
              </a:lnSpc>
            </a:pPr>
            <a:r>
              <a:rPr lang="en-US" sz="2247">
                <a:solidFill>
                  <a:srgbClr val="666666"/>
                </a:solidFill>
                <a:latin typeface="Calibri (MS)"/>
                <a:ea typeface="Calibri (MS)"/>
                <a:cs typeface="Calibri (MS)"/>
                <a:sym typeface="Calibri (MS)"/>
              </a:rPr>
              <a:t>{{PUNTO_FORZA_4_TESTO}}</a:t>
            </a:r>
          </a:p>
        </p:txBody>
      </p:sp>
      <p:sp>
        <p:nvSpPr>
          <p:cNvPr id="18" name="Freeform 18"/>
          <p:cNvSpPr/>
          <p:nvPr/>
        </p:nvSpPr>
        <p:spPr>
          <a:xfrm>
            <a:off x="13428688" y="263434"/>
            <a:ext cx="4287812" cy="1187631"/>
          </a:xfrm>
          <a:custGeom>
            <a:avLst/>
            <a:gdLst/>
            <a:ahLst/>
            <a:cxnLst/>
            <a:rect l="l" t="t" r="r" b="b"/>
            <a:pathLst>
              <a:path w="4287812" h="1187631">
                <a:moveTo>
                  <a:pt x="0" y="0"/>
                </a:moveTo>
                <a:lnTo>
                  <a:pt x="4287812" y="0"/>
                </a:lnTo>
                <a:lnTo>
                  <a:pt x="4287812" y="1187632"/>
                </a:lnTo>
                <a:lnTo>
                  <a:pt x="0" y="1187632"/>
                </a:lnTo>
                <a:lnTo>
                  <a:pt x="0" y="0"/>
                </a:lnTo>
                <a:close/>
              </a:path>
            </a:pathLst>
          </a:custGeom>
          <a:blipFill>
            <a:blip r:embed="rId6"/>
            <a:stretch>
              <a:fillRect/>
            </a:stretch>
          </a:blipFill>
        </p:spPr>
        <p:txBody>
          <a:bodyPr/>
          <a:lstStyle/>
          <a:p>
            <a:endParaRPr lang="it-IT"/>
          </a:p>
        </p:txBody>
      </p:sp>
      <p:sp>
        <p:nvSpPr>
          <p:cNvPr id="19" name="TextBox 19"/>
          <p:cNvSpPr txBox="1"/>
          <p:nvPr/>
        </p:nvSpPr>
        <p:spPr>
          <a:xfrm>
            <a:off x="9520238" y="6388905"/>
            <a:ext cx="3938588" cy="948416"/>
          </a:xfrm>
          <a:prstGeom prst="rect">
            <a:avLst/>
          </a:prstGeom>
        </p:spPr>
        <p:txBody>
          <a:bodyPr lIns="0" tIns="0" rIns="0" bIns="0" rtlCol="0" anchor="t">
            <a:spAutoFit/>
          </a:bodyPr>
          <a:lstStyle/>
          <a:p>
            <a:pPr algn="l">
              <a:lnSpc>
                <a:spcPts val="3623"/>
              </a:lnSpc>
            </a:pPr>
            <a:r>
              <a:rPr lang="en-US" sz="2367" b="1">
                <a:solidFill>
                  <a:srgbClr val="003DA5"/>
                </a:solidFill>
                <a:latin typeface="Calibri (MS) Bold"/>
                <a:ea typeface="Calibri (MS) Bold"/>
                <a:cs typeface="Calibri (MS) Bold"/>
                <a:sym typeface="Calibri (MS) Bold"/>
              </a:rPr>
              <a:t> {{PUNTO_FORZA_3_TITOLO}}</a:t>
            </a:r>
          </a:p>
          <a:p>
            <a:pPr algn="l">
              <a:lnSpc>
                <a:spcPts val="3624"/>
              </a:lnSpc>
            </a:pPr>
            <a:endParaRPr lang="en-US" sz="2367" b="1">
              <a:solidFill>
                <a:srgbClr val="003DA5"/>
              </a:solidFill>
              <a:latin typeface="Calibri (MS) Bold"/>
              <a:ea typeface="Calibri (MS) Bold"/>
              <a:cs typeface="Calibri (MS) Bold"/>
              <a:sym typeface="Calibri (MS) Bold"/>
            </a:endParaRPr>
          </a:p>
        </p:txBody>
      </p:sp>
      <p:sp>
        <p:nvSpPr>
          <p:cNvPr id="20" name="TextBox 20"/>
          <p:cNvSpPr txBox="1"/>
          <p:nvPr/>
        </p:nvSpPr>
        <p:spPr>
          <a:xfrm>
            <a:off x="13401676" y="6567661"/>
            <a:ext cx="1002506" cy="451714"/>
          </a:xfrm>
          <a:prstGeom prst="rect">
            <a:avLst/>
          </a:prstGeom>
        </p:spPr>
        <p:txBody>
          <a:bodyPr lIns="0" tIns="0" rIns="0" bIns="0" rtlCol="0" anchor="t">
            <a:spAutoFit/>
          </a:bodyPr>
          <a:lstStyle/>
          <a:p>
            <a:pPr marL="0" lvl="0" indent="0" algn="l">
              <a:lnSpc>
                <a:spcPts val="1663"/>
              </a:lnSpc>
              <a:spcBef>
                <a:spcPct val="0"/>
              </a:spcBef>
            </a:pPr>
            <a:r>
              <a:rPr lang="en-US" sz="1599" u="none" strike="noStrike">
                <a:solidFill>
                  <a:srgbClr val="000000"/>
                </a:solidFill>
                <a:latin typeface="Calibri (MS)"/>
                <a:ea typeface="Calibri (MS)"/>
                <a:cs typeface="Calibri (MS)"/>
                <a:sym typeface="Calibri (MS)"/>
              </a:rPr>
              <a:t>{{ICONA_4}}</a:t>
            </a:r>
          </a:p>
          <a:p>
            <a:pPr marL="0" lvl="0" indent="0" algn="l">
              <a:lnSpc>
                <a:spcPts val="1663"/>
              </a:lnSpc>
              <a:spcBef>
                <a:spcPct val="0"/>
              </a:spcBef>
            </a:pPr>
            <a:endParaRPr lang="en-US" sz="1599" u="none" strike="noStrike">
              <a:solidFill>
                <a:srgbClr val="000000"/>
              </a:solidFill>
              <a:latin typeface="Calibri (MS)"/>
              <a:ea typeface="Calibri (MS)"/>
              <a:cs typeface="Calibri (MS)"/>
              <a:sym typeface="Calibri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it-IT"/>
          </a:p>
        </p:txBody>
      </p:sp>
      <p:sp>
        <p:nvSpPr>
          <p:cNvPr id="3" name="Freeform 3"/>
          <p:cNvSpPr/>
          <p:nvPr/>
        </p:nvSpPr>
        <p:spPr>
          <a:xfrm>
            <a:off x="1685445" y="1979238"/>
            <a:ext cx="3957069" cy="3957069"/>
          </a:xfrm>
          <a:custGeom>
            <a:avLst/>
            <a:gdLst/>
            <a:ahLst/>
            <a:cxnLst/>
            <a:rect l="l" t="t" r="r" b="b"/>
            <a:pathLst>
              <a:path w="3957069" h="3957069">
                <a:moveTo>
                  <a:pt x="0" y="0"/>
                </a:moveTo>
                <a:lnTo>
                  <a:pt x="3957070" y="0"/>
                </a:lnTo>
                <a:lnTo>
                  <a:pt x="3957070" y="3957070"/>
                </a:lnTo>
                <a:lnTo>
                  <a:pt x="0" y="3957070"/>
                </a:lnTo>
                <a:lnTo>
                  <a:pt x="0" y="0"/>
                </a:lnTo>
                <a:close/>
              </a:path>
            </a:pathLst>
          </a:custGeom>
          <a:blipFill>
            <a:blip r:embed="rId4"/>
            <a:stretch>
              <a:fillRect/>
            </a:stretch>
          </a:blipFill>
        </p:spPr>
        <p:txBody>
          <a:bodyPr/>
          <a:lstStyle/>
          <a:p>
            <a:endParaRPr lang="it-IT"/>
          </a:p>
        </p:txBody>
      </p:sp>
      <p:sp>
        <p:nvSpPr>
          <p:cNvPr id="4" name="Freeform 4"/>
          <p:cNvSpPr/>
          <p:nvPr/>
        </p:nvSpPr>
        <p:spPr>
          <a:xfrm>
            <a:off x="13428688" y="263434"/>
            <a:ext cx="4287812" cy="1187631"/>
          </a:xfrm>
          <a:custGeom>
            <a:avLst/>
            <a:gdLst/>
            <a:ahLst/>
            <a:cxnLst/>
            <a:rect l="l" t="t" r="r" b="b"/>
            <a:pathLst>
              <a:path w="4287812" h="1187631">
                <a:moveTo>
                  <a:pt x="0" y="0"/>
                </a:moveTo>
                <a:lnTo>
                  <a:pt x="4287812" y="0"/>
                </a:lnTo>
                <a:lnTo>
                  <a:pt x="4287812" y="1187632"/>
                </a:lnTo>
                <a:lnTo>
                  <a:pt x="0" y="1187632"/>
                </a:lnTo>
                <a:lnTo>
                  <a:pt x="0" y="0"/>
                </a:lnTo>
                <a:close/>
              </a:path>
            </a:pathLst>
          </a:custGeom>
          <a:blipFill>
            <a:blip r:embed="rId5"/>
            <a:stretch>
              <a:fillRect/>
            </a:stretch>
          </a:blipFill>
        </p:spPr>
        <p:txBody>
          <a:bodyPr/>
          <a:lstStyle/>
          <a:p>
            <a:endParaRPr lang="it-IT"/>
          </a:p>
        </p:txBody>
      </p:sp>
      <p:sp>
        <p:nvSpPr>
          <p:cNvPr id="5" name="TextBox 5"/>
          <p:cNvSpPr txBox="1"/>
          <p:nvPr/>
        </p:nvSpPr>
        <p:spPr>
          <a:xfrm>
            <a:off x="680339" y="602749"/>
            <a:ext cx="9204601" cy="877116"/>
          </a:xfrm>
          <a:prstGeom prst="rect">
            <a:avLst/>
          </a:prstGeom>
        </p:spPr>
        <p:txBody>
          <a:bodyPr lIns="0" tIns="0" rIns="0" bIns="0" rtlCol="0" anchor="t">
            <a:spAutoFit/>
          </a:bodyPr>
          <a:lstStyle/>
          <a:p>
            <a:pPr algn="l">
              <a:lnSpc>
                <a:spcPts val="6428"/>
              </a:lnSpc>
            </a:pPr>
            <a:r>
              <a:rPr lang="en-US" sz="4800" b="1">
                <a:solidFill>
                  <a:srgbClr val="E31837"/>
                </a:solidFill>
                <a:latin typeface="Akzidenz-Grotesk Bold"/>
                <a:ea typeface="Akzidenz-Grotesk Bold"/>
                <a:cs typeface="Akzidenz-Grotesk Bold"/>
                <a:sym typeface="Akzidenz-Grotesk Bold"/>
              </a:rPr>
              <a:t>PERCHÉ SCEGLIERE RE/MAX</a:t>
            </a:r>
          </a:p>
        </p:txBody>
      </p:sp>
      <p:sp>
        <p:nvSpPr>
          <p:cNvPr id="6" name="TextBox 6"/>
          <p:cNvSpPr txBox="1"/>
          <p:nvPr/>
        </p:nvSpPr>
        <p:spPr>
          <a:xfrm>
            <a:off x="9144000" y="1594606"/>
            <a:ext cx="3361690" cy="273888"/>
          </a:xfrm>
          <a:prstGeom prst="rect">
            <a:avLst/>
          </a:prstGeom>
        </p:spPr>
        <p:txBody>
          <a:bodyPr lIns="0" tIns="0" rIns="0" bIns="0" rtlCol="0" anchor="t">
            <a:spAutoFit/>
          </a:bodyPr>
          <a:lstStyle/>
          <a:p>
            <a:pPr algn="l">
              <a:lnSpc>
                <a:spcPts val="2200"/>
              </a:lnSpc>
            </a:pPr>
            <a:r>
              <a:rPr lang="en-US" sz="1568" b="1">
                <a:solidFill>
                  <a:srgbClr val="003DA5"/>
                </a:solidFill>
                <a:latin typeface="Gotham Bold"/>
                <a:ea typeface="Gotham Bold"/>
                <a:cs typeface="Gotham Bold"/>
                <a:sym typeface="Gotham Bold"/>
              </a:rPr>
              <a:t>Network Internazionale</a:t>
            </a:r>
          </a:p>
        </p:txBody>
      </p:sp>
      <p:sp>
        <p:nvSpPr>
          <p:cNvPr id="7" name="TextBox 7"/>
          <p:cNvSpPr txBox="1"/>
          <p:nvPr/>
        </p:nvSpPr>
        <p:spPr>
          <a:xfrm>
            <a:off x="9144000" y="1963744"/>
            <a:ext cx="7194532" cy="1174147"/>
          </a:xfrm>
          <a:prstGeom prst="rect">
            <a:avLst/>
          </a:prstGeom>
        </p:spPr>
        <p:txBody>
          <a:bodyPr lIns="0" tIns="0" rIns="0" bIns="0" rtlCol="0" anchor="t">
            <a:spAutoFit/>
          </a:bodyPr>
          <a:lstStyle/>
          <a:p>
            <a:pPr algn="l">
              <a:lnSpc>
                <a:spcPts val="2399"/>
              </a:lnSpc>
            </a:pPr>
            <a:r>
              <a:rPr lang="en-US" sz="1454">
                <a:solidFill>
                  <a:srgbClr val="666666"/>
                </a:solidFill>
                <a:latin typeface="Gotham"/>
                <a:ea typeface="Gotham"/>
                <a:cs typeface="Gotham"/>
                <a:sym typeface="Gotham"/>
              </a:rPr>
              <a:t>Il tuo acquirente ideale potrebbe trovarsi all'estero. Grazie alla nostra presenza globale in oltre 110 paesi, il tuo immobile ottiene una visibilità che le agenzie locali non possono garantire, raggiungendo investitori internazionali.</a:t>
            </a:r>
          </a:p>
          <a:p>
            <a:pPr algn="l">
              <a:lnSpc>
                <a:spcPts val="2400"/>
              </a:lnSpc>
            </a:pPr>
            <a:r>
              <a:rPr lang="en-US" sz="1454">
                <a:solidFill>
                  <a:srgbClr val="666666"/>
                </a:solidFill>
                <a:latin typeface="Gotham"/>
                <a:ea typeface="Gotham"/>
                <a:cs typeface="Gotham"/>
                <a:sym typeface="Gotham"/>
              </a:rPr>
              <a:t>Più visibilità = più richieste qualificate = più margine di trattativa.</a:t>
            </a:r>
          </a:p>
        </p:txBody>
      </p:sp>
      <p:sp>
        <p:nvSpPr>
          <p:cNvPr id="8" name="TextBox 8"/>
          <p:cNvSpPr txBox="1"/>
          <p:nvPr/>
        </p:nvSpPr>
        <p:spPr>
          <a:xfrm>
            <a:off x="1028700" y="6658091"/>
            <a:ext cx="10401300" cy="292938"/>
          </a:xfrm>
          <a:prstGeom prst="rect">
            <a:avLst/>
          </a:prstGeom>
        </p:spPr>
        <p:txBody>
          <a:bodyPr lIns="0" tIns="0" rIns="0" bIns="0" rtlCol="0" anchor="t">
            <a:spAutoFit/>
          </a:bodyPr>
          <a:lstStyle/>
          <a:p>
            <a:pPr algn="l">
              <a:lnSpc>
                <a:spcPts val="2200"/>
              </a:lnSpc>
            </a:pPr>
            <a:r>
              <a:rPr lang="en-US" sz="1568" b="1">
                <a:solidFill>
                  <a:srgbClr val="003DA5"/>
                </a:solidFill>
                <a:latin typeface="Calibri (MS) Bold"/>
                <a:ea typeface="Calibri (MS) Bold"/>
                <a:cs typeface="Calibri (MS) Bold"/>
                <a:sym typeface="Calibri (MS) Bold"/>
              </a:rPr>
              <a:t>Dati e Competenza</a:t>
            </a:r>
          </a:p>
        </p:txBody>
      </p:sp>
      <p:sp>
        <p:nvSpPr>
          <p:cNvPr id="9" name="TextBox 9"/>
          <p:cNvSpPr txBox="1"/>
          <p:nvPr/>
        </p:nvSpPr>
        <p:spPr>
          <a:xfrm>
            <a:off x="1028700" y="6947880"/>
            <a:ext cx="9137738" cy="602589"/>
          </a:xfrm>
          <a:prstGeom prst="rect">
            <a:avLst/>
          </a:prstGeom>
        </p:spPr>
        <p:txBody>
          <a:bodyPr lIns="0" tIns="0" rIns="0" bIns="0" rtlCol="0" anchor="t">
            <a:spAutoFit/>
          </a:bodyPr>
          <a:lstStyle/>
          <a:p>
            <a:pPr algn="l">
              <a:lnSpc>
                <a:spcPts val="2400"/>
              </a:lnSpc>
            </a:pPr>
            <a:r>
              <a:rPr lang="en-US" sz="1454" b="1">
                <a:solidFill>
                  <a:srgbClr val="666666"/>
                </a:solidFill>
                <a:latin typeface="Gotham Bold"/>
                <a:ea typeface="Gotham Bold"/>
                <a:cs typeface="Gotham Bold"/>
                <a:sym typeface="Gotham Bold"/>
              </a:rPr>
              <a:t>Oltre 50 anni di esperienza nel settore immobiliare, </a:t>
            </a:r>
            <a:r>
              <a:rPr lang="en-US" sz="1454">
                <a:solidFill>
                  <a:srgbClr val="666666"/>
                </a:solidFill>
                <a:latin typeface="Gotham"/>
                <a:ea typeface="Gotham"/>
                <a:cs typeface="Gotham"/>
                <a:sym typeface="Gotham"/>
              </a:rPr>
              <a:t>con accesso a database proprietari e analisi di mercato che permettono </a:t>
            </a:r>
            <a:r>
              <a:rPr lang="en-US" sz="1454" b="1">
                <a:solidFill>
                  <a:srgbClr val="666666"/>
                </a:solidFill>
                <a:latin typeface="Gotham Bold"/>
                <a:ea typeface="Gotham Bold"/>
                <a:cs typeface="Gotham Bold"/>
                <a:sym typeface="Gotham Bold"/>
              </a:rPr>
              <a:t>valutazioni precise e strategie </a:t>
            </a:r>
            <a:r>
              <a:rPr lang="en-US" sz="1454">
                <a:solidFill>
                  <a:srgbClr val="666666"/>
                </a:solidFill>
                <a:latin typeface="Gotham"/>
                <a:ea typeface="Gotham"/>
                <a:cs typeface="Gotham"/>
                <a:sym typeface="Gotham"/>
              </a:rPr>
              <a:t>di pricing data-driven.</a:t>
            </a:r>
          </a:p>
        </p:txBody>
      </p:sp>
      <p:sp>
        <p:nvSpPr>
          <p:cNvPr id="10" name="TextBox 10"/>
          <p:cNvSpPr txBox="1"/>
          <p:nvPr/>
        </p:nvSpPr>
        <p:spPr>
          <a:xfrm>
            <a:off x="1028700" y="7767630"/>
            <a:ext cx="10401300" cy="292938"/>
          </a:xfrm>
          <a:prstGeom prst="rect">
            <a:avLst/>
          </a:prstGeom>
        </p:spPr>
        <p:txBody>
          <a:bodyPr lIns="0" tIns="0" rIns="0" bIns="0" rtlCol="0" anchor="t">
            <a:spAutoFit/>
          </a:bodyPr>
          <a:lstStyle/>
          <a:p>
            <a:pPr algn="l">
              <a:lnSpc>
                <a:spcPts val="2200"/>
              </a:lnSpc>
            </a:pPr>
            <a:r>
              <a:rPr lang="en-US" sz="1568" b="1">
                <a:solidFill>
                  <a:srgbClr val="003DA5"/>
                </a:solidFill>
                <a:latin typeface="Calibri (MS) Bold"/>
                <a:ea typeface="Calibri (MS) Bold"/>
                <a:cs typeface="Calibri (MS) Bold"/>
                <a:sym typeface="Calibri (MS) Bold"/>
              </a:rPr>
              <a:t>Eccellenza Riconosciuta</a:t>
            </a:r>
          </a:p>
        </p:txBody>
      </p:sp>
      <p:sp>
        <p:nvSpPr>
          <p:cNvPr id="11" name="TextBox 11"/>
          <p:cNvSpPr txBox="1"/>
          <p:nvPr/>
        </p:nvSpPr>
        <p:spPr>
          <a:xfrm>
            <a:off x="1028700" y="8060568"/>
            <a:ext cx="10401300" cy="602589"/>
          </a:xfrm>
          <a:prstGeom prst="rect">
            <a:avLst/>
          </a:prstGeom>
        </p:spPr>
        <p:txBody>
          <a:bodyPr lIns="0" tIns="0" rIns="0" bIns="0" rtlCol="0" anchor="t">
            <a:spAutoFit/>
          </a:bodyPr>
          <a:lstStyle/>
          <a:p>
            <a:pPr algn="l">
              <a:lnSpc>
                <a:spcPts val="2400"/>
              </a:lnSpc>
            </a:pPr>
            <a:r>
              <a:rPr lang="en-US" sz="1454" b="1">
                <a:solidFill>
                  <a:srgbClr val="666666"/>
                </a:solidFill>
                <a:latin typeface="Gotham Bold"/>
                <a:ea typeface="Gotham Bold"/>
                <a:cs typeface="Gotham Bold"/>
                <a:sym typeface="Gotham Bold"/>
              </a:rPr>
              <a:t>Standard</a:t>
            </a:r>
            <a:r>
              <a:rPr lang="en-US" sz="1454">
                <a:solidFill>
                  <a:srgbClr val="666666"/>
                </a:solidFill>
                <a:latin typeface="Gotham"/>
                <a:ea typeface="Gotham"/>
                <a:cs typeface="Gotham"/>
                <a:sym typeface="Gotham"/>
              </a:rPr>
              <a:t> di servizio </a:t>
            </a:r>
            <a:r>
              <a:rPr lang="en-US" sz="1454" b="1">
                <a:solidFill>
                  <a:srgbClr val="666666"/>
                </a:solidFill>
                <a:latin typeface="Gotham Bold"/>
                <a:ea typeface="Gotham Bold"/>
                <a:cs typeface="Gotham Bold"/>
                <a:sym typeface="Gotham Bold"/>
              </a:rPr>
              <a:t>elevati</a:t>
            </a:r>
            <a:r>
              <a:rPr lang="en-US" sz="1454">
                <a:solidFill>
                  <a:srgbClr val="666666"/>
                </a:solidFill>
                <a:latin typeface="Gotham"/>
                <a:ea typeface="Gotham"/>
                <a:cs typeface="Gotham"/>
                <a:sym typeface="Gotham"/>
              </a:rPr>
              <a:t>, formazione continua degli agenti e un sistema di qualità che garantisce professionalità in ogni fase della vendita del tuo immobile.</a:t>
            </a:r>
          </a:p>
        </p:txBody>
      </p:sp>
      <p:sp>
        <p:nvSpPr>
          <p:cNvPr id="12" name="TextBox 12"/>
          <p:cNvSpPr txBox="1"/>
          <p:nvPr/>
        </p:nvSpPr>
        <p:spPr>
          <a:xfrm>
            <a:off x="1028700" y="8882232"/>
            <a:ext cx="10401300" cy="292938"/>
          </a:xfrm>
          <a:prstGeom prst="rect">
            <a:avLst/>
          </a:prstGeom>
        </p:spPr>
        <p:txBody>
          <a:bodyPr lIns="0" tIns="0" rIns="0" bIns="0" rtlCol="0" anchor="t">
            <a:spAutoFit/>
          </a:bodyPr>
          <a:lstStyle/>
          <a:p>
            <a:pPr algn="l">
              <a:lnSpc>
                <a:spcPts val="2200"/>
              </a:lnSpc>
            </a:pPr>
            <a:r>
              <a:rPr lang="en-US" sz="1568" b="1">
                <a:solidFill>
                  <a:srgbClr val="003DA5"/>
                </a:solidFill>
                <a:latin typeface="Calibri (MS) Bold"/>
                <a:ea typeface="Calibri (MS) Bold"/>
                <a:cs typeface="Calibri (MS) Bold"/>
                <a:sym typeface="Calibri (MS) Bold"/>
              </a:rPr>
              <a:t>Supporto Completo</a:t>
            </a:r>
          </a:p>
        </p:txBody>
      </p:sp>
      <p:sp>
        <p:nvSpPr>
          <p:cNvPr id="13" name="TextBox 13"/>
          <p:cNvSpPr txBox="1"/>
          <p:nvPr/>
        </p:nvSpPr>
        <p:spPr>
          <a:xfrm>
            <a:off x="1028700" y="9175171"/>
            <a:ext cx="10401300" cy="602589"/>
          </a:xfrm>
          <a:prstGeom prst="rect">
            <a:avLst/>
          </a:prstGeom>
        </p:spPr>
        <p:txBody>
          <a:bodyPr lIns="0" tIns="0" rIns="0" bIns="0" rtlCol="0" anchor="t">
            <a:spAutoFit/>
          </a:bodyPr>
          <a:lstStyle/>
          <a:p>
            <a:pPr algn="l">
              <a:lnSpc>
                <a:spcPts val="2400"/>
              </a:lnSpc>
            </a:pPr>
            <a:r>
              <a:rPr lang="en-US" sz="1454">
                <a:solidFill>
                  <a:srgbClr val="666666"/>
                </a:solidFill>
                <a:latin typeface="Gotham"/>
                <a:ea typeface="Gotham"/>
                <a:cs typeface="Gotham"/>
                <a:sym typeface="Gotham"/>
              </a:rPr>
              <a:t>Dalla verifica urbanistica al rogito notarile:</a:t>
            </a:r>
            <a:r>
              <a:rPr lang="en-US" sz="1454" b="1">
                <a:solidFill>
                  <a:srgbClr val="666666"/>
                </a:solidFill>
                <a:latin typeface="Gotham Bold"/>
                <a:ea typeface="Gotham Bold"/>
                <a:cs typeface="Gotham Bold"/>
                <a:sym typeface="Gotham Bold"/>
              </a:rPr>
              <a:t> il nostro team gestisce ogni aspetto burocratico </a:t>
            </a:r>
            <a:r>
              <a:rPr lang="en-US" sz="1454">
                <a:solidFill>
                  <a:srgbClr val="666666"/>
                </a:solidFill>
                <a:latin typeface="Gotham"/>
                <a:ea typeface="Gotham"/>
                <a:cs typeface="Gotham"/>
                <a:sym typeface="Gotham"/>
              </a:rPr>
              <a:t>per una vendita senza sorprese e completamente trasparente, mettendo sempre al </a:t>
            </a:r>
            <a:r>
              <a:rPr lang="en-US" sz="1454" b="1">
                <a:solidFill>
                  <a:srgbClr val="666666"/>
                </a:solidFill>
                <a:latin typeface="Gotham Bold"/>
                <a:ea typeface="Gotham Bold"/>
                <a:cs typeface="Gotham Bold"/>
                <a:sym typeface="Gotham Bold"/>
              </a:rPr>
              <a:t>primo posto il proprio cliente</a:t>
            </a:r>
            <a:r>
              <a:rPr lang="en-US" sz="1454">
                <a:solidFill>
                  <a:srgbClr val="666666"/>
                </a:solidFill>
                <a:latin typeface="Gotham"/>
                <a:ea typeface="Gotham"/>
                <a:cs typeface="Gotham"/>
                <a:sym typeface="Gotham"/>
              </a:rPr>
              <a:t>.</a:t>
            </a:r>
          </a:p>
        </p:txBody>
      </p:sp>
      <p:sp>
        <p:nvSpPr>
          <p:cNvPr id="14" name="TextBox 14"/>
          <p:cNvSpPr txBox="1"/>
          <p:nvPr/>
        </p:nvSpPr>
        <p:spPr>
          <a:xfrm>
            <a:off x="6858000" y="1451731"/>
            <a:ext cx="2042955" cy="1642110"/>
          </a:xfrm>
          <a:prstGeom prst="rect">
            <a:avLst/>
          </a:prstGeom>
        </p:spPr>
        <p:txBody>
          <a:bodyPr lIns="0" tIns="0" rIns="0" bIns="0" rtlCol="0" anchor="t">
            <a:spAutoFit/>
          </a:bodyPr>
          <a:lstStyle/>
          <a:p>
            <a:pPr algn="ctr">
              <a:lnSpc>
                <a:spcPts val="13439"/>
              </a:lnSpc>
            </a:pPr>
            <a:r>
              <a:rPr lang="en-US" sz="9600" b="1">
                <a:solidFill>
                  <a:srgbClr val="000000"/>
                </a:solidFill>
                <a:latin typeface="Gotham Bold"/>
                <a:ea typeface="Gotham Bold"/>
                <a:cs typeface="Gotham Bold"/>
                <a:sym typeface="Gotham Bold"/>
              </a:rPr>
              <a:t>110  </a:t>
            </a:r>
          </a:p>
        </p:txBody>
      </p:sp>
      <p:sp>
        <p:nvSpPr>
          <p:cNvPr id="15" name="TextBox 15"/>
          <p:cNvSpPr txBox="1"/>
          <p:nvPr/>
        </p:nvSpPr>
        <p:spPr>
          <a:xfrm>
            <a:off x="7606912" y="2867146"/>
            <a:ext cx="1294043" cy="405765"/>
          </a:xfrm>
          <a:prstGeom prst="rect">
            <a:avLst/>
          </a:prstGeom>
        </p:spPr>
        <p:txBody>
          <a:bodyPr lIns="0" tIns="0" rIns="0" bIns="0" rtlCol="0" anchor="t">
            <a:spAutoFit/>
          </a:bodyPr>
          <a:lstStyle/>
          <a:p>
            <a:pPr algn="ctr">
              <a:lnSpc>
                <a:spcPts val="3359"/>
              </a:lnSpc>
            </a:pPr>
            <a:r>
              <a:rPr lang="en-US" sz="2400">
                <a:solidFill>
                  <a:srgbClr val="000000"/>
                </a:solidFill>
                <a:latin typeface="Gotham"/>
                <a:ea typeface="Gotham"/>
                <a:cs typeface="Gotham"/>
                <a:sym typeface="Gotham"/>
              </a:rPr>
              <a:t>PAESI</a:t>
            </a:r>
          </a:p>
        </p:txBody>
      </p:sp>
      <p:sp>
        <p:nvSpPr>
          <p:cNvPr id="16" name="TextBox 16"/>
          <p:cNvSpPr txBox="1"/>
          <p:nvPr/>
        </p:nvSpPr>
        <p:spPr>
          <a:xfrm>
            <a:off x="7009207" y="3032358"/>
            <a:ext cx="1740541" cy="1642110"/>
          </a:xfrm>
          <a:prstGeom prst="rect">
            <a:avLst/>
          </a:prstGeom>
        </p:spPr>
        <p:txBody>
          <a:bodyPr lIns="0" tIns="0" rIns="0" bIns="0" rtlCol="0" anchor="t">
            <a:spAutoFit/>
          </a:bodyPr>
          <a:lstStyle/>
          <a:p>
            <a:pPr algn="ctr">
              <a:lnSpc>
                <a:spcPts val="13439"/>
              </a:lnSpc>
            </a:pPr>
            <a:r>
              <a:rPr lang="en-US" sz="9600" b="1">
                <a:solidFill>
                  <a:srgbClr val="000000"/>
                </a:solidFill>
                <a:latin typeface="Gotham Bold"/>
                <a:ea typeface="Gotham Bold"/>
                <a:cs typeface="Gotham Bold"/>
                <a:sym typeface="Gotham Bold"/>
              </a:rPr>
              <a:t>96</a:t>
            </a:r>
          </a:p>
        </p:txBody>
      </p:sp>
      <p:sp>
        <p:nvSpPr>
          <p:cNvPr id="17" name="TextBox 17"/>
          <p:cNvSpPr txBox="1"/>
          <p:nvPr/>
        </p:nvSpPr>
        <p:spPr>
          <a:xfrm>
            <a:off x="8150352" y="3963621"/>
            <a:ext cx="1294043" cy="405765"/>
          </a:xfrm>
          <a:prstGeom prst="rect">
            <a:avLst/>
          </a:prstGeom>
        </p:spPr>
        <p:txBody>
          <a:bodyPr lIns="0" tIns="0" rIns="0" bIns="0" rtlCol="0" anchor="t">
            <a:spAutoFit/>
          </a:bodyPr>
          <a:lstStyle/>
          <a:p>
            <a:pPr algn="ctr">
              <a:lnSpc>
                <a:spcPts val="3359"/>
              </a:lnSpc>
            </a:pPr>
            <a:r>
              <a:rPr lang="en-US" sz="2400" b="1">
                <a:solidFill>
                  <a:srgbClr val="000000"/>
                </a:solidFill>
                <a:latin typeface="Gotham Bold"/>
                <a:ea typeface="Gotham Bold"/>
                <a:cs typeface="Gotham Bold"/>
                <a:sym typeface="Gotham Bold"/>
              </a:rPr>
              <a:t>%</a:t>
            </a:r>
          </a:p>
        </p:txBody>
      </p:sp>
      <p:sp>
        <p:nvSpPr>
          <p:cNvPr id="18" name="TextBox 18"/>
          <p:cNvSpPr txBox="1"/>
          <p:nvPr/>
        </p:nvSpPr>
        <p:spPr>
          <a:xfrm>
            <a:off x="9144000" y="3453217"/>
            <a:ext cx="7572376" cy="273888"/>
          </a:xfrm>
          <a:prstGeom prst="rect">
            <a:avLst/>
          </a:prstGeom>
        </p:spPr>
        <p:txBody>
          <a:bodyPr lIns="0" tIns="0" rIns="0" bIns="0" rtlCol="0" anchor="t">
            <a:spAutoFit/>
          </a:bodyPr>
          <a:lstStyle/>
          <a:p>
            <a:pPr algn="l">
              <a:lnSpc>
                <a:spcPts val="2200"/>
              </a:lnSpc>
            </a:pPr>
            <a:r>
              <a:rPr lang="en-US" sz="1568" b="1">
                <a:solidFill>
                  <a:srgbClr val="003DA5"/>
                </a:solidFill>
                <a:latin typeface="Gotham Bold"/>
                <a:ea typeface="Gotham Bold"/>
                <a:cs typeface="Gotham Bold"/>
                <a:sym typeface="Gotham Bold"/>
              </a:rPr>
              <a:t>Clienti soddifatti</a:t>
            </a:r>
          </a:p>
        </p:txBody>
      </p:sp>
      <p:sp>
        <p:nvSpPr>
          <p:cNvPr id="19" name="TextBox 19"/>
          <p:cNvSpPr txBox="1"/>
          <p:nvPr/>
        </p:nvSpPr>
        <p:spPr>
          <a:xfrm>
            <a:off x="9144000" y="3822355"/>
            <a:ext cx="7572376" cy="574129"/>
          </a:xfrm>
          <a:prstGeom prst="rect">
            <a:avLst/>
          </a:prstGeom>
        </p:spPr>
        <p:txBody>
          <a:bodyPr lIns="0" tIns="0" rIns="0" bIns="0" rtlCol="0" anchor="t">
            <a:spAutoFit/>
          </a:bodyPr>
          <a:lstStyle/>
          <a:p>
            <a:pPr algn="l">
              <a:lnSpc>
                <a:spcPts val="2399"/>
              </a:lnSpc>
            </a:pPr>
            <a:r>
              <a:rPr lang="en-US" sz="1454">
                <a:solidFill>
                  <a:srgbClr val="666666"/>
                </a:solidFill>
                <a:latin typeface="Gotham"/>
                <a:ea typeface="Gotham"/>
                <a:cs typeface="Gotham"/>
                <a:sym typeface="Gotham"/>
              </a:rPr>
              <a:t>Il 96% dei clienti è soddisfatto. Un dato che si traduce in reputazione, fiducia e passaparola.</a:t>
            </a:r>
          </a:p>
        </p:txBody>
      </p:sp>
      <p:sp>
        <p:nvSpPr>
          <p:cNvPr id="20" name="TextBox 20"/>
          <p:cNvSpPr txBox="1"/>
          <p:nvPr/>
        </p:nvSpPr>
        <p:spPr>
          <a:xfrm>
            <a:off x="7606912" y="4462217"/>
            <a:ext cx="1740541" cy="1642110"/>
          </a:xfrm>
          <a:prstGeom prst="rect">
            <a:avLst/>
          </a:prstGeom>
        </p:spPr>
        <p:txBody>
          <a:bodyPr lIns="0" tIns="0" rIns="0" bIns="0" rtlCol="0" anchor="t">
            <a:spAutoFit/>
          </a:bodyPr>
          <a:lstStyle/>
          <a:p>
            <a:pPr algn="ctr">
              <a:lnSpc>
                <a:spcPts val="13439"/>
              </a:lnSpc>
            </a:pPr>
            <a:r>
              <a:rPr lang="en-US" sz="9600" b="1">
                <a:solidFill>
                  <a:srgbClr val="000000"/>
                </a:solidFill>
                <a:latin typeface="Gotham Bold"/>
                <a:ea typeface="Gotham Bold"/>
                <a:cs typeface="Gotham Bold"/>
                <a:sym typeface="Gotham Bold"/>
              </a:rPr>
              <a:t>1</a:t>
            </a:r>
          </a:p>
        </p:txBody>
      </p:sp>
      <p:sp>
        <p:nvSpPr>
          <p:cNvPr id="21" name="TextBox 21"/>
          <p:cNvSpPr txBox="1"/>
          <p:nvPr/>
        </p:nvSpPr>
        <p:spPr>
          <a:xfrm>
            <a:off x="9144000" y="4766828"/>
            <a:ext cx="7572376" cy="273888"/>
          </a:xfrm>
          <a:prstGeom prst="rect">
            <a:avLst/>
          </a:prstGeom>
        </p:spPr>
        <p:txBody>
          <a:bodyPr lIns="0" tIns="0" rIns="0" bIns="0" rtlCol="0" anchor="t">
            <a:spAutoFit/>
          </a:bodyPr>
          <a:lstStyle/>
          <a:p>
            <a:pPr algn="l">
              <a:lnSpc>
                <a:spcPts val="2200"/>
              </a:lnSpc>
            </a:pPr>
            <a:r>
              <a:rPr lang="en-US" sz="1568" b="1">
                <a:solidFill>
                  <a:srgbClr val="003DA5"/>
                </a:solidFill>
                <a:latin typeface="Gotham Bold"/>
                <a:ea typeface="Gotham Bold"/>
                <a:cs typeface="Gotham Bold"/>
                <a:sym typeface="Gotham Bold"/>
              </a:rPr>
              <a:t>Brand immobiliare nel mondo</a:t>
            </a:r>
          </a:p>
        </p:txBody>
      </p:sp>
      <p:sp>
        <p:nvSpPr>
          <p:cNvPr id="22" name="TextBox 22"/>
          <p:cNvSpPr txBox="1"/>
          <p:nvPr/>
        </p:nvSpPr>
        <p:spPr>
          <a:xfrm>
            <a:off x="9144000" y="5135967"/>
            <a:ext cx="7572376" cy="1164679"/>
          </a:xfrm>
          <a:prstGeom prst="rect">
            <a:avLst/>
          </a:prstGeom>
        </p:spPr>
        <p:txBody>
          <a:bodyPr lIns="0" tIns="0" rIns="0" bIns="0" rtlCol="0" anchor="t">
            <a:spAutoFit/>
          </a:bodyPr>
          <a:lstStyle/>
          <a:p>
            <a:pPr algn="l">
              <a:lnSpc>
                <a:spcPts val="2399"/>
              </a:lnSpc>
            </a:pPr>
            <a:r>
              <a:rPr lang="en-US" sz="1454">
                <a:solidFill>
                  <a:srgbClr val="666666"/>
                </a:solidFill>
                <a:latin typeface="Gotham"/>
                <a:ea typeface="Gotham"/>
                <a:cs typeface="Gotham"/>
                <a:sym typeface="Gotham"/>
              </a:rPr>
              <a:t>Primo brand immobiliare e leader a livello globale, con la rete più estesa e riconosciuta del settore. Una presenza capillare, risultati costanti e standard di eccellenza che fanno di RE/MAX il punto di riferimento per chi vuole vendere o acquistare con sicurezza e massime performance.</a:t>
            </a:r>
          </a:p>
        </p:txBody>
      </p:sp>
      <p:sp>
        <p:nvSpPr>
          <p:cNvPr id="23" name="TextBox 23"/>
          <p:cNvSpPr txBox="1"/>
          <p:nvPr/>
        </p:nvSpPr>
        <p:spPr>
          <a:xfrm>
            <a:off x="8525653" y="4689185"/>
            <a:ext cx="543440" cy="863602"/>
          </a:xfrm>
          <a:prstGeom prst="rect">
            <a:avLst/>
          </a:prstGeom>
        </p:spPr>
        <p:txBody>
          <a:bodyPr lIns="0" tIns="0" rIns="0" bIns="0" rtlCol="0" anchor="t">
            <a:spAutoFit/>
          </a:bodyPr>
          <a:lstStyle/>
          <a:p>
            <a:pPr algn="ctr">
              <a:lnSpc>
                <a:spcPts val="6999"/>
              </a:lnSpc>
            </a:pPr>
            <a:r>
              <a:rPr lang="en-US" sz="4999" b="1">
                <a:solidFill>
                  <a:srgbClr val="000000"/>
                </a:solidFill>
                <a:latin typeface="Gotham Bold"/>
                <a:ea typeface="Gotham Bold"/>
                <a:cs typeface="Gotham Bold"/>
                <a:sym typeface="Gotham Bold"/>
              </a:rPr>
              <a:t>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it-IT"/>
          </a:p>
        </p:txBody>
      </p:sp>
      <p:sp>
        <p:nvSpPr>
          <p:cNvPr id="3" name="Freeform 3"/>
          <p:cNvSpPr/>
          <p:nvPr/>
        </p:nvSpPr>
        <p:spPr>
          <a:xfrm>
            <a:off x="12900432" y="-113811"/>
            <a:ext cx="7010158" cy="10514621"/>
          </a:xfrm>
          <a:custGeom>
            <a:avLst/>
            <a:gdLst/>
            <a:ahLst/>
            <a:cxnLst/>
            <a:rect l="l" t="t" r="r" b="b"/>
            <a:pathLst>
              <a:path w="7010158" h="10514621">
                <a:moveTo>
                  <a:pt x="0" y="0"/>
                </a:moveTo>
                <a:lnTo>
                  <a:pt x="7010159" y="0"/>
                </a:lnTo>
                <a:lnTo>
                  <a:pt x="7010159" y="10514621"/>
                </a:lnTo>
                <a:lnTo>
                  <a:pt x="0" y="10514621"/>
                </a:lnTo>
                <a:lnTo>
                  <a:pt x="0" y="0"/>
                </a:lnTo>
                <a:close/>
              </a:path>
            </a:pathLst>
          </a:custGeom>
          <a:blipFill>
            <a:blip r:embed="rId4"/>
            <a:stretch>
              <a:fillRect l="-54648" r="-70057"/>
            </a:stretch>
          </a:blipFill>
        </p:spPr>
        <p:txBody>
          <a:bodyPr/>
          <a:lstStyle/>
          <a:p>
            <a:endParaRPr lang="it-IT"/>
          </a:p>
        </p:txBody>
      </p:sp>
      <p:sp>
        <p:nvSpPr>
          <p:cNvPr id="4" name="TextBox 4"/>
          <p:cNvSpPr txBox="1"/>
          <p:nvPr/>
        </p:nvSpPr>
        <p:spPr>
          <a:xfrm>
            <a:off x="1115241" y="428423"/>
            <a:ext cx="8463661" cy="1686739"/>
          </a:xfrm>
          <a:prstGeom prst="rect">
            <a:avLst/>
          </a:prstGeom>
        </p:spPr>
        <p:txBody>
          <a:bodyPr lIns="0" tIns="0" rIns="0" bIns="0" rtlCol="0" anchor="t">
            <a:spAutoFit/>
          </a:bodyPr>
          <a:lstStyle/>
          <a:p>
            <a:pPr marL="0" lvl="0" indent="0" algn="l">
              <a:lnSpc>
                <a:spcPts val="6428"/>
              </a:lnSpc>
              <a:spcBef>
                <a:spcPct val="0"/>
              </a:spcBef>
            </a:pPr>
            <a:r>
              <a:rPr lang="en-US" sz="4800" b="1" u="none" strike="noStrike">
                <a:solidFill>
                  <a:srgbClr val="E31837"/>
                </a:solidFill>
                <a:latin typeface="Akzidenz-Grotesk Bold"/>
                <a:ea typeface="Akzidenz-Grotesk Bold"/>
                <a:cs typeface="Akzidenz-Grotesk Bold"/>
                <a:sym typeface="Akzidenz-Grotesk Bold"/>
              </a:rPr>
              <a:t>COME VALORIZZIAMO IL TUO IMMOBILE</a:t>
            </a:r>
          </a:p>
        </p:txBody>
      </p:sp>
      <p:sp>
        <p:nvSpPr>
          <p:cNvPr id="5" name="Freeform 5"/>
          <p:cNvSpPr/>
          <p:nvPr/>
        </p:nvSpPr>
        <p:spPr>
          <a:xfrm>
            <a:off x="13447738" y="263434"/>
            <a:ext cx="4115799" cy="1160758"/>
          </a:xfrm>
          <a:custGeom>
            <a:avLst/>
            <a:gdLst/>
            <a:ahLst/>
            <a:cxnLst/>
            <a:rect l="l" t="t" r="r" b="b"/>
            <a:pathLst>
              <a:path w="4115799" h="1160758">
                <a:moveTo>
                  <a:pt x="0" y="0"/>
                </a:moveTo>
                <a:lnTo>
                  <a:pt x="4115799" y="0"/>
                </a:lnTo>
                <a:lnTo>
                  <a:pt x="4115799" y="1160758"/>
                </a:lnTo>
                <a:lnTo>
                  <a:pt x="0" y="1160758"/>
                </a:lnTo>
                <a:lnTo>
                  <a:pt x="0" y="0"/>
                </a:lnTo>
                <a:close/>
              </a:path>
            </a:pathLst>
          </a:custGeom>
          <a:blipFill>
            <a:blip r:embed="rId5"/>
            <a:stretch>
              <a:fillRect r="-1821"/>
            </a:stretch>
          </a:blipFill>
        </p:spPr>
        <p:txBody>
          <a:bodyPr/>
          <a:lstStyle/>
          <a:p>
            <a:endParaRPr lang="it-IT"/>
          </a:p>
        </p:txBody>
      </p:sp>
      <p:sp>
        <p:nvSpPr>
          <p:cNvPr id="6" name="TextBox 6"/>
          <p:cNvSpPr txBox="1"/>
          <p:nvPr/>
        </p:nvSpPr>
        <p:spPr>
          <a:xfrm>
            <a:off x="1115241" y="2010387"/>
            <a:ext cx="9149693" cy="823342"/>
          </a:xfrm>
          <a:prstGeom prst="rect">
            <a:avLst/>
          </a:prstGeom>
        </p:spPr>
        <p:txBody>
          <a:bodyPr lIns="0" tIns="0" rIns="0" bIns="0" rtlCol="0" anchor="t">
            <a:spAutoFit/>
          </a:bodyPr>
          <a:lstStyle/>
          <a:p>
            <a:pPr algn="l">
              <a:lnSpc>
                <a:spcPts val="3303"/>
              </a:lnSpc>
            </a:pPr>
            <a:r>
              <a:rPr lang="en-US" sz="1967" b="1">
                <a:solidFill>
                  <a:srgbClr val="003DA5"/>
                </a:solidFill>
                <a:latin typeface="Gotham Bold"/>
                <a:ea typeface="Gotham Bold"/>
                <a:cs typeface="Gotham Bold"/>
                <a:sym typeface="Gotham Bold"/>
              </a:rPr>
              <a:t>Strategie che trasformano la tua proprietà in un prodotto desiderabile e attraggono i migliori acquirenti.</a:t>
            </a:r>
          </a:p>
        </p:txBody>
      </p:sp>
      <p:sp>
        <p:nvSpPr>
          <p:cNvPr id="7" name="TextBox 7"/>
          <p:cNvSpPr txBox="1"/>
          <p:nvPr/>
        </p:nvSpPr>
        <p:spPr>
          <a:xfrm>
            <a:off x="613982" y="3029733"/>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8" name="TextBox 8"/>
          <p:cNvSpPr txBox="1"/>
          <p:nvPr/>
        </p:nvSpPr>
        <p:spPr>
          <a:xfrm>
            <a:off x="1114044" y="3088073"/>
            <a:ext cx="3988166"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Presentazione d’impatto</a:t>
            </a:r>
          </a:p>
        </p:txBody>
      </p:sp>
      <p:sp>
        <p:nvSpPr>
          <p:cNvPr id="9" name="TextBox 9"/>
          <p:cNvSpPr txBox="1"/>
          <p:nvPr/>
        </p:nvSpPr>
        <p:spPr>
          <a:xfrm>
            <a:off x="1114044" y="3349736"/>
            <a:ext cx="8639365"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Realizziamo foto, editing professionale, virtual tour 3D e rendering per mostrare il tuo immobile al massimo del suo potenziale, prima ancora che qualcuno varchi la porta.</a:t>
            </a:r>
          </a:p>
        </p:txBody>
      </p:sp>
      <p:sp>
        <p:nvSpPr>
          <p:cNvPr id="10" name="TextBox 10"/>
          <p:cNvSpPr txBox="1"/>
          <p:nvPr/>
        </p:nvSpPr>
        <p:spPr>
          <a:xfrm>
            <a:off x="613982" y="4117457"/>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11" name="TextBox 11"/>
          <p:cNvSpPr txBox="1"/>
          <p:nvPr/>
        </p:nvSpPr>
        <p:spPr>
          <a:xfrm>
            <a:off x="1114044" y="4175797"/>
            <a:ext cx="5988764"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Annuncio ottimizzato per il target giusto</a:t>
            </a:r>
          </a:p>
        </p:txBody>
      </p:sp>
      <p:sp>
        <p:nvSpPr>
          <p:cNvPr id="12" name="TextBox 12"/>
          <p:cNvSpPr txBox="1"/>
          <p:nvPr/>
        </p:nvSpPr>
        <p:spPr>
          <a:xfrm>
            <a:off x="1115241" y="4440160"/>
            <a:ext cx="8639365"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Costruiamo testi studiati, supportati da analisi AI e competenza professionale, così da usare le parole chiave corrette e parlare esattamente al tipo di acquirente ideale.</a:t>
            </a:r>
          </a:p>
        </p:txBody>
      </p:sp>
      <p:sp>
        <p:nvSpPr>
          <p:cNvPr id="13" name="TextBox 13"/>
          <p:cNvSpPr txBox="1"/>
          <p:nvPr/>
        </p:nvSpPr>
        <p:spPr>
          <a:xfrm>
            <a:off x="670908" y="5245981"/>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14" name="TextBox 14"/>
          <p:cNvSpPr txBox="1"/>
          <p:nvPr/>
        </p:nvSpPr>
        <p:spPr>
          <a:xfrm>
            <a:off x="1170970" y="5304323"/>
            <a:ext cx="5011978"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Visibilità locale, nazionale e internazionale</a:t>
            </a:r>
          </a:p>
        </p:txBody>
      </p:sp>
      <p:sp>
        <p:nvSpPr>
          <p:cNvPr id="15" name="TextBox 15"/>
          <p:cNvSpPr txBox="1"/>
          <p:nvPr/>
        </p:nvSpPr>
        <p:spPr>
          <a:xfrm>
            <a:off x="1180187" y="5568686"/>
            <a:ext cx="8639365"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Grazie agli strumenti RE/MAX e alla nostra rete globale, il tuo immobile raggiunge potenziali acquirenti in Italia e all’estero, ampliando le possibilità di vendita qualificata.</a:t>
            </a:r>
          </a:p>
        </p:txBody>
      </p:sp>
      <p:sp>
        <p:nvSpPr>
          <p:cNvPr id="16" name="TextBox 16"/>
          <p:cNvSpPr txBox="1"/>
          <p:nvPr/>
        </p:nvSpPr>
        <p:spPr>
          <a:xfrm>
            <a:off x="612934" y="6374507"/>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17" name="TextBox 17"/>
          <p:cNvSpPr txBox="1"/>
          <p:nvPr/>
        </p:nvSpPr>
        <p:spPr>
          <a:xfrm>
            <a:off x="1112996" y="6432849"/>
            <a:ext cx="5011978"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Prezzo definito con dati reali di mercato</a:t>
            </a:r>
          </a:p>
        </p:txBody>
      </p:sp>
      <p:sp>
        <p:nvSpPr>
          <p:cNvPr id="18" name="TextBox 18"/>
          <p:cNvSpPr txBox="1"/>
          <p:nvPr/>
        </p:nvSpPr>
        <p:spPr>
          <a:xfrm>
            <a:off x="1114044" y="6697212"/>
            <a:ext cx="8888249"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Utilizziamo software professionali che confrontano immobili venduti e in vendita, domanda e offerta, e forniscono un prezzo preciso in quel momento di mercato: niente stime “a occhio”.</a:t>
            </a:r>
          </a:p>
        </p:txBody>
      </p:sp>
      <p:sp>
        <p:nvSpPr>
          <p:cNvPr id="19" name="TextBox 19"/>
          <p:cNvSpPr txBox="1"/>
          <p:nvPr/>
        </p:nvSpPr>
        <p:spPr>
          <a:xfrm>
            <a:off x="612934" y="7503033"/>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20" name="TextBox 20"/>
          <p:cNvSpPr txBox="1"/>
          <p:nvPr/>
        </p:nvSpPr>
        <p:spPr>
          <a:xfrm>
            <a:off x="1112996" y="7561375"/>
            <a:ext cx="5011978"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Visite riservate a clienti qualificati</a:t>
            </a:r>
          </a:p>
        </p:txBody>
      </p:sp>
      <p:sp>
        <p:nvSpPr>
          <p:cNvPr id="21" name="TextBox 21"/>
          <p:cNvSpPr txBox="1"/>
          <p:nvPr/>
        </p:nvSpPr>
        <p:spPr>
          <a:xfrm>
            <a:off x="1114044" y="7825738"/>
            <a:ext cx="9443450"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Selezioniamo gli acquirenti con una chiamata preliminare dedicata di circa 20 minuti, portando in casa tua solo persone realmente interessate e allineate al tipo di immobile e alla zona.</a:t>
            </a:r>
          </a:p>
        </p:txBody>
      </p:sp>
      <p:sp>
        <p:nvSpPr>
          <p:cNvPr id="22" name="TextBox 22"/>
          <p:cNvSpPr txBox="1"/>
          <p:nvPr/>
        </p:nvSpPr>
        <p:spPr>
          <a:xfrm>
            <a:off x="527590" y="8631559"/>
            <a:ext cx="357188" cy="354813"/>
          </a:xfrm>
          <a:prstGeom prst="rect">
            <a:avLst/>
          </a:prstGeom>
        </p:spPr>
        <p:txBody>
          <a:bodyPr lIns="0" tIns="0" rIns="0" bIns="0" rtlCol="0" anchor="t">
            <a:spAutoFit/>
          </a:bodyPr>
          <a:lstStyle/>
          <a:p>
            <a:pPr algn="l">
              <a:lnSpc>
                <a:spcPts val="2800"/>
              </a:lnSpc>
            </a:pPr>
            <a:r>
              <a:rPr lang="en-US" sz="1974">
                <a:solidFill>
                  <a:srgbClr val="000000"/>
                </a:solidFill>
                <a:latin typeface="Gotham"/>
                <a:ea typeface="Gotham"/>
                <a:cs typeface="Gotham"/>
                <a:sym typeface="Gotham"/>
              </a:rPr>
              <a:t>🔄</a:t>
            </a:r>
          </a:p>
        </p:txBody>
      </p:sp>
      <p:sp>
        <p:nvSpPr>
          <p:cNvPr id="23" name="TextBox 23"/>
          <p:cNvSpPr txBox="1"/>
          <p:nvPr/>
        </p:nvSpPr>
        <p:spPr>
          <a:xfrm>
            <a:off x="1180187" y="8688709"/>
            <a:ext cx="5011978" cy="273888"/>
          </a:xfrm>
          <a:prstGeom prst="rect">
            <a:avLst/>
          </a:prstGeom>
        </p:spPr>
        <p:txBody>
          <a:bodyPr lIns="0" tIns="0" rIns="0" bIns="0" rtlCol="0" anchor="t">
            <a:spAutoFit/>
          </a:bodyPr>
          <a:lstStyle/>
          <a:p>
            <a:pPr algn="l">
              <a:lnSpc>
                <a:spcPts val="2200"/>
              </a:lnSpc>
            </a:pPr>
            <a:r>
              <a:rPr lang="en-US" sz="1568" b="1">
                <a:solidFill>
                  <a:srgbClr val="000000"/>
                </a:solidFill>
                <a:latin typeface="Gotham Bold"/>
                <a:ea typeface="Gotham Bold"/>
                <a:cs typeface="Gotham Bold"/>
                <a:sym typeface="Gotham Bold"/>
              </a:rPr>
              <a:t>Miglioramento continuo con feedback reali</a:t>
            </a:r>
          </a:p>
        </p:txBody>
      </p:sp>
      <p:sp>
        <p:nvSpPr>
          <p:cNvPr id="24" name="TextBox 24"/>
          <p:cNvSpPr txBox="1"/>
          <p:nvPr/>
        </p:nvSpPr>
        <p:spPr>
          <a:xfrm>
            <a:off x="1170970" y="8953072"/>
            <a:ext cx="9443450" cy="624846"/>
          </a:xfrm>
          <a:prstGeom prst="rect">
            <a:avLst/>
          </a:prstGeom>
        </p:spPr>
        <p:txBody>
          <a:bodyPr lIns="0" tIns="0" rIns="0" bIns="0" rtlCol="0" anchor="t">
            <a:spAutoFit/>
          </a:bodyPr>
          <a:lstStyle/>
          <a:p>
            <a:pPr algn="l">
              <a:lnSpc>
                <a:spcPts val="2599"/>
              </a:lnSpc>
            </a:pPr>
            <a:r>
              <a:rPr lang="en-US" sz="1454" b="1">
                <a:solidFill>
                  <a:srgbClr val="666666"/>
                </a:solidFill>
                <a:latin typeface="Gotham Bold"/>
                <a:ea typeface="Gotham Bold"/>
                <a:cs typeface="Gotham Bold"/>
                <a:sym typeface="Gotham Bold"/>
              </a:rPr>
              <a:t>Raccogliamo feedback da visitatori e venditore, ottimizziamo la presentazione e, quando possibile, incrociamo più interessati per aumentare percezione di richiesta e valore.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97263"/>
            <a:ext cx="18288000" cy="47625"/>
            <a:chOff x="0" y="0"/>
            <a:chExt cx="24384000" cy="63500"/>
          </a:xfrm>
        </p:grpSpPr>
        <p:sp>
          <p:nvSpPr>
            <p:cNvPr id="3" name="Freeform 3"/>
            <p:cNvSpPr/>
            <p:nvPr/>
          </p:nvSpPr>
          <p:spPr>
            <a:xfrm>
              <a:off x="0" y="0"/>
              <a:ext cx="24384000" cy="63498"/>
            </a:xfrm>
            <a:custGeom>
              <a:avLst/>
              <a:gdLst/>
              <a:ahLst/>
              <a:cxnLst/>
              <a:rect l="l" t="t" r="r" b="b"/>
              <a:pathLst>
                <a:path w="24384000" h="63498">
                  <a:moveTo>
                    <a:pt x="0" y="0"/>
                  </a:moveTo>
                  <a:lnTo>
                    <a:pt x="24384000" y="0"/>
                  </a:lnTo>
                  <a:lnTo>
                    <a:pt x="24384000" y="63498"/>
                  </a:lnTo>
                  <a:lnTo>
                    <a:pt x="0" y="63498"/>
                  </a:lnTo>
                  <a:close/>
                </a:path>
              </a:pathLst>
            </a:custGeom>
            <a:solidFill>
              <a:srgbClr val="E0E0E0"/>
            </a:solidFill>
            <a:ln w="12700">
              <a:solidFill>
                <a:srgbClr val="000000"/>
              </a:solidFill>
            </a:ln>
          </p:spPr>
          <p:txBody>
            <a:bodyPr/>
            <a:lstStyle/>
            <a:p>
              <a:endParaRPr lang="it-IT"/>
            </a:p>
          </p:txBody>
        </p:sp>
      </p:grpSp>
      <p:sp>
        <p:nvSpPr>
          <p:cNvPr id="4" name="Freeform 4"/>
          <p:cNvSpPr/>
          <p:nvPr/>
        </p:nvSpPr>
        <p:spPr>
          <a:xfrm>
            <a:off x="0" y="939107"/>
            <a:ext cx="6953475" cy="6953475"/>
          </a:xfrm>
          <a:custGeom>
            <a:avLst/>
            <a:gdLst/>
            <a:ahLst/>
            <a:cxnLst/>
            <a:rect l="l" t="t" r="r" b="b"/>
            <a:pathLst>
              <a:path w="6953475" h="6953475">
                <a:moveTo>
                  <a:pt x="0" y="0"/>
                </a:moveTo>
                <a:lnTo>
                  <a:pt x="6953475" y="0"/>
                </a:lnTo>
                <a:lnTo>
                  <a:pt x="6953475" y="6953475"/>
                </a:lnTo>
                <a:lnTo>
                  <a:pt x="0" y="6953475"/>
                </a:lnTo>
                <a:lnTo>
                  <a:pt x="0" y="0"/>
                </a:lnTo>
                <a:close/>
              </a:path>
            </a:pathLst>
          </a:custGeom>
          <a:blipFill>
            <a:blip r:embed="rId3"/>
            <a:stretch>
              <a:fillRect/>
            </a:stretch>
          </a:blipFill>
        </p:spPr>
        <p:txBody>
          <a:bodyPr/>
          <a:lstStyle/>
          <a:p>
            <a:endParaRPr lang="it-IT"/>
          </a:p>
        </p:txBody>
      </p:sp>
      <p:sp>
        <p:nvSpPr>
          <p:cNvPr id="5" name="Freeform 5"/>
          <p:cNvSpPr/>
          <p:nvPr/>
        </p:nvSpPr>
        <p:spPr>
          <a:xfrm>
            <a:off x="7130369" y="6038292"/>
            <a:ext cx="2568761" cy="2882721"/>
          </a:xfrm>
          <a:custGeom>
            <a:avLst/>
            <a:gdLst/>
            <a:ahLst/>
            <a:cxnLst/>
            <a:rect l="l" t="t" r="r" b="b"/>
            <a:pathLst>
              <a:path w="2568761" h="2882721">
                <a:moveTo>
                  <a:pt x="0" y="0"/>
                </a:moveTo>
                <a:lnTo>
                  <a:pt x="2568761" y="0"/>
                </a:lnTo>
                <a:lnTo>
                  <a:pt x="2568761" y="2882721"/>
                </a:lnTo>
                <a:lnTo>
                  <a:pt x="0" y="2882721"/>
                </a:lnTo>
                <a:lnTo>
                  <a:pt x="0" y="0"/>
                </a:lnTo>
                <a:close/>
              </a:path>
            </a:pathLst>
          </a:custGeom>
          <a:blipFill>
            <a:blip r:embed="rId4">
              <a:alphaModFix amt="21999"/>
            </a:blip>
            <a:stretch>
              <a:fillRect/>
            </a:stretch>
          </a:blipFill>
        </p:spPr>
        <p:txBody>
          <a:bodyPr/>
          <a:lstStyle/>
          <a:p>
            <a:endParaRPr lang="it-IT"/>
          </a:p>
        </p:txBody>
      </p:sp>
      <p:sp>
        <p:nvSpPr>
          <p:cNvPr id="6" name="Freeform 6"/>
          <p:cNvSpPr/>
          <p:nvPr/>
        </p:nvSpPr>
        <p:spPr>
          <a:xfrm>
            <a:off x="8414750" y="5806595"/>
            <a:ext cx="2260303" cy="3248367"/>
          </a:xfrm>
          <a:custGeom>
            <a:avLst/>
            <a:gdLst/>
            <a:ahLst/>
            <a:cxnLst/>
            <a:rect l="l" t="t" r="r" b="b"/>
            <a:pathLst>
              <a:path w="2260303" h="3248367">
                <a:moveTo>
                  <a:pt x="0" y="0"/>
                </a:moveTo>
                <a:lnTo>
                  <a:pt x="2260303" y="0"/>
                </a:lnTo>
                <a:lnTo>
                  <a:pt x="2260303" y="3248367"/>
                </a:lnTo>
                <a:lnTo>
                  <a:pt x="0" y="3248367"/>
                </a:lnTo>
                <a:lnTo>
                  <a:pt x="0" y="0"/>
                </a:lnTo>
                <a:close/>
              </a:path>
            </a:pathLst>
          </a:custGeom>
          <a:blipFill>
            <a:blip r:embed="rId5"/>
            <a:stretch>
              <a:fillRect l="-56539" t="-40405" r="-64180" b="-13177"/>
            </a:stretch>
          </a:blipFill>
        </p:spPr>
        <p:txBody>
          <a:bodyPr/>
          <a:lstStyle/>
          <a:p>
            <a:endParaRPr lang="it-IT"/>
          </a:p>
        </p:txBody>
      </p:sp>
      <p:sp>
        <p:nvSpPr>
          <p:cNvPr id="7" name="TextBox 7"/>
          <p:cNvSpPr txBox="1"/>
          <p:nvPr/>
        </p:nvSpPr>
        <p:spPr>
          <a:xfrm>
            <a:off x="7367696" y="440214"/>
            <a:ext cx="9614602" cy="752720"/>
          </a:xfrm>
          <a:prstGeom prst="rect">
            <a:avLst/>
          </a:prstGeom>
        </p:spPr>
        <p:txBody>
          <a:bodyPr lIns="0" tIns="0" rIns="0" bIns="0" rtlCol="0" anchor="t">
            <a:spAutoFit/>
          </a:bodyPr>
          <a:lstStyle/>
          <a:p>
            <a:pPr algn="ctr">
              <a:lnSpc>
                <a:spcPts val="5443"/>
              </a:lnSpc>
            </a:pPr>
            <a:r>
              <a:rPr lang="en-US" sz="4064" b="1">
                <a:solidFill>
                  <a:srgbClr val="E31837"/>
                </a:solidFill>
                <a:latin typeface="Calibri (MS) Bold"/>
                <a:ea typeface="Calibri (MS) Bold"/>
                <a:cs typeface="Calibri (MS) Bold"/>
                <a:sym typeface="Calibri (MS) Bold"/>
              </a:rPr>
              <a:t>COSA SUCCEDE ORA?</a:t>
            </a:r>
          </a:p>
        </p:txBody>
      </p:sp>
      <p:sp>
        <p:nvSpPr>
          <p:cNvPr id="8" name="TextBox 8"/>
          <p:cNvSpPr txBox="1"/>
          <p:nvPr/>
        </p:nvSpPr>
        <p:spPr>
          <a:xfrm>
            <a:off x="7367696" y="1683278"/>
            <a:ext cx="10001250" cy="3303725"/>
          </a:xfrm>
          <a:prstGeom prst="rect">
            <a:avLst/>
          </a:prstGeom>
        </p:spPr>
        <p:txBody>
          <a:bodyPr lIns="0" tIns="0" rIns="0" bIns="0" rtlCol="0" anchor="t">
            <a:spAutoFit/>
          </a:bodyPr>
          <a:lstStyle/>
          <a:p>
            <a:pPr algn="l">
              <a:lnSpc>
                <a:spcPts val="2598"/>
              </a:lnSpc>
            </a:pPr>
            <a:r>
              <a:rPr lang="en-US" sz="1560" dirty="0">
                <a:solidFill>
                  <a:srgbClr val="333333"/>
                </a:solidFill>
                <a:latin typeface="Calibri (MS)"/>
                <a:ea typeface="Calibri (MS)"/>
                <a:cs typeface="Calibri (MS)"/>
                <a:sym typeface="Calibri (MS)"/>
              </a:rPr>
              <a:t>La </a:t>
            </a:r>
            <a:r>
              <a:rPr lang="en-US" sz="1560" dirty="0" err="1">
                <a:solidFill>
                  <a:srgbClr val="333333"/>
                </a:solidFill>
                <a:latin typeface="Calibri (MS)"/>
                <a:ea typeface="Calibri (MS)"/>
                <a:cs typeface="Calibri (MS)"/>
                <a:sym typeface="Calibri (MS)"/>
              </a:rPr>
              <a:t>stima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che</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hai</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ricevuto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è</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un’ottima</a:t>
            </a:r>
            <a:r>
              <a:rPr lang="en-US" sz="1560" dirty="0">
                <a:solidFill>
                  <a:srgbClr val="333333"/>
                </a:solidFill>
                <a:latin typeface="Calibri (MS)"/>
                <a:ea typeface="Calibri (MS)"/>
                <a:cs typeface="Calibri (MS)"/>
                <a:sym typeface="Calibri (MS)"/>
              </a:rPr>
              <a:t> base di </a:t>
            </a:r>
            <a:r>
              <a:rPr lang="en-US" sz="1560" dirty="0" err="1">
                <a:solidFill>
                  <a:srgbClr val="333333"/>
                </a:solidFill>
                <a:latin typeface="Calibri (MS)"/>
                <a:ea typeface="Calibri (MS)"/>
                <a:cs typeface="Calibri (MS)"/>
                <a:sym typeface="Calibri (MS)"/>
              </a:rPr>
              <a:t>partenza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ti</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mostra</a:t>
            </a:r>
            <a:r>
              <a:rPr lang="en-US" sz="1560" dirty="0">
                <a:solidFill>
                  <a:srgbClr val="333333"/>
                </a:solidFill>
                <a:latin typeface="Calibri (MS)"/>
                <a:ea typeface="Calibri (MS)"/>
                <a:cs typeface="Calibri (MS)"/>
                <a:sym typeface="Calibri (MS)"/>
              </a:rPr>
              <a:t> come il </a:t>
            </a:r>
            <a:r>
              <a:rPr lang="en-US" sz="1560" dirty="0" err="1">
                <a:solidFill>
                  <a:srgbClr val="333333"/>
                </a:solidFill>
                <a:latin typeface="Calibri (MS)"/>
                <a:ea typeface="Calibri (MS)"/>
                <a:cs typeface="Calibri (MS)"/>
                <a:sym typeface="Calibri (MS)"/>
              </a:rPr>
              <a:t>mercato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sta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percependo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oggi</a:t>
            </a:r>
            <a:r>
              <a:rPr lang="en-US" sz="1560" dirty="0">
                <a:solidFill>
                  <a:srgbClr val="333333"/>
                </a:solidFill>
                <a:latin typeface="Calibri (MS)"/>
                <a:ea typeface="Calibri (MS)"/>
                <a:cs typeface="Calibri (MS)"/>
                <a:sym typeface="Calibri (MS)"/>
              </a:rPr>
              <a:t> un immobile con </a:t>
            </a:r>
            <a:r>
              <a:rPr lang="en-US" sz="1560" dirty="0" err="1">
                <a:solidFill>
                  <a:srgbClr val="333333"/>
                </a:solidFill>
                <a:latin typeface="Calibri (MS)"/>
                <a:ea typeface="Calibri (MS)"/>
                <a:cs typeface="Calibri (MS)"/>
                <a:sym typeface="Calibri (MS)"/>
              </a:rPr>
              <a:t>caratteristiche</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simili</a:t>
            </a:r>
            <a:r>
              <a:rPr lang="en-US" sz="1560" dirty="0">
                <a:solidFill>
                  <a:srgbClr val="333333"/>
                </a:solidFill>
                <a:latin typeface="Calibri (MS)"/>
                <a:ea typeface="Calibri (MS)"/>
                <a:cs typeface="Calibri (MS)"/>
                <a:sym typeface="Calibri (MS)"/>
              </a:rPr>
              <a:t> al </a:t>
            </a:r>
            <a:r>
              <a:rPr lang="en-US" sz="1560" dirty="0" err="1">
                <a:solidFill>
                  <a:srgbClr val="333333"/>
                </a:solidFill>
                <a:latin typeface="Calibri (MS)"/>
                <a:ea typeface="Calibri (MS)"/>
                <a:cs typeface="Calibri (MS)"/>
                <a:sym typeface="Calibri (MS)"/>
              </a:rPr>
              <a:t>tuo</a:t>
            </a:r>
            <a:r>
              <a:rPr lang="en-US" sz="1560" dirty="0">
                <a:solidFill>
                  <a:srgbClr val="333333"/>
                </a:solidFill>
                <a:latin typeface="Calibri (MS)"/>
                <a:ea typeface="Calibri (MS)"/>
                <a:cs typeface="Calibri (MS)"/>
                <a:sym typeface="Calibri (MS)"/>
              </a:rPr>
              <a:t>.</a:t>
            </a:r>
          </a:p>
          <a:p>
            <a:pPr algn="l">
              <a:lnSpc>
                <a:spcPts val="2598"/>
              </a:lnSpc>
            </a:pPr>
            <a:endParaRPr lang="en-US" sz="1560" dirty="0">
              <a:solidFill>
                <a:srgbClr val="333333"/>
              </a:solidFill>
              <a:latin typeface="Calibri (MS)"/>
              <a:ea typeface="Calibri (MS)"/>
              <a:cs typeface="Calibri (MS)"/>
              <a:sym typeface="Calibri (MS)"/>
            </a:endParaRPr>
          </a:p>
          <a:p>
            <a:pPr algn="l">
              <a:lnSpc>
                <a:spcPts val="2598"/>
              </a:lnSpc>
            </a:pPr>
            <a:r>
              <a:rPr lang="en-US" sz="1560" dirty="0">
                <a:solidFill>
                  <a:srgbClr val="333333"/>
                </a:solidFill>
                <a:latin typeface="Calibri (MS)"/>
                <a:ea typeface="Calibri (MS)"/>
                <a:cs typeface="Calibri (MS)"/>
                <a:sym typeface="Calibri (MS)"/>
              </a:rPr>
              <a:t>Per </a:t>
            </a:r>
            <a:r>
              <a:rPr lang="en-US" sz="1560" dirty="0" err="1">
                <a:solidFill>
                  <a:srgbClr val="333333"/>
                </a:solidFill>
                <a:latin typeface="Calibri (MS)"/>
                <a:ea typeface="Calibri (MS)"/>
                <a:cs typeface="Calibri (MS)"/>
                <a:sym typeface="Calibri (MS)"/>
              </a:rPr>
              <a:t>avere</a:t>
            </a:r>
            <a:r>
              <a:rPr lang="en-US" sz="1560" dirty="0">
                <a:solidFill>
                  <a:srgbClr val="333333"/>
                </a:solidFill>
                <a:latin typeface="Calibri (MS)"/>
                <a:ea typeface="Calibri (MS)"/>
                <a:cs typeface="Calibri (MS)"/>
                <a:sym typeface="Calibri (MS)"/>
              </a:rPr>
              <a:t> un </a:t>
            </a:r>
            <a:r>
              <a:rPr lang="en-US" sz="1560" dirty="0" err="1">
                <a:solidFill>
                  <a:srgbClr val="333333"/>
                </a:solidFill>
                <a:latin typeface="Calibri (MS)"/>
                <a:ea typeface="Calibri (MS)"/>
                <a:cs typeface="Calibri (MS)"/>
                <a:sym typeface="Calibri (MS)"/>
              </a:rPr>
              <a:t>quadro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realmente</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completo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servono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però</a:t>
            </a:r>
            <a:r>
              <a:rPr lang="en-US" sz="1560" dirty="0">
                <a:solidFill>
                  <a:srgbClr val="333333"/>
                </a:solidFill>
                <a:latin typeface="Calibri (MS)"/>
                <a:ea typeface="Calibri (MS)"/>
                <a:cs typeface="Calibri (MS)"/>
                <a:sym typeface="Calibri (MS)"/>
              </a:rPr>
              <a:t>:</a:t>
            </a:r>
          </a:p>
          <a:p>
            <a:pPr marL="336804" lvl="1" indent="-168402" algn="l">
              <a:lnSpc>
                <a:spcPts val="2598"/>
              </a:lnSpc>
              <a:buFont typeface="Arial"/>
              <a:buChar char="•"/>
            </a:pPr>
            <a:r>
              <a:rPr lang="en-US" sz="1560" dirty="0" err="1">
                <a:solidFill>
                  <a:srgbClr val="333333"/>
                </a:solidFill>
                <a:latin typeface="Calibri (MS)"/>
                <a:ea typeface="Calibri (MS)"/>
                <a:cs typeface="Calibri (MS)"/>
                <a:sym typeface="Calibri (MS)"/>
              </a:rPr>
              <a:t>una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verifica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tecnica</a:t>
            </a:r>
            <a:r>
              <a:rPr lang="en-US" sz="1560" dirty="0">
                <a:solidFill>
                  <a:srgbClr val="333333"/>
                </a:solidFill>
                <a:latin typeface="Calibri (MS)"/>
                <a:ea typeface="Calibri (MS)"/>
                <a:cs typeface="Calibri (MS)"/>
                <a:sym typeface="Calibri (MS)"/>
              </a:rPr>
              <a:t> e di </a:t>
            </a:r>
            <a:r>
              <a:rPr lang="en-US" sz="1560" dirty="0" err="1">
                <a:solidFill>
                  <a:srgbClr val="333333"/>
                </a:solidFill>
                <a:latin typeface="Calibri (MS)"/>
                <a:ea typeface="Calibri (MS)"/>
                <a:cs typeface="Calibri (MS)"/>
                <a:sym typeface="Calibri (MS)"/>
              </a:rPr>
              <a:t>stato</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dell’immobile</a:t>
            </a:r>
            <a:endParaRPr lang="en-US" sz="1560" dirty="0">
              <a:solidFill>
                <a:srgbClr val="333333"/>
              </a:solidFill>
              <a:latin typeface="Calibri (MS)"/>
              <a:ea typeface="Calibri (MS)"/>
              <a:cs typeface="Calibri (MS)"/>
              <a:sym typeface="Calibri (MS)"/>
            </a:endParaRPr>
          </a:p>
          <a:p>
            <a:pPr marL="336804" lvl="1" indent="-168402" algn="l">
              <a:lnSpc>
                <a:spcPts val="2598"/>
              </a:lnSpc>
              <a:buFont typeface="Arial"/>
              <a:buChar char="•"/>
            </a:pPr>
            <a:r>
              <a:rPr lang="en-US" sz="1560" dirty="0" err="1">
                <a:solidFill>
                  <a:srgbClr val="333333"/>
                </a:solidFill>
                <a:latin typeface="Calibri (MS)"/>
                <a:ea typeface="Calibri (MS)"/>
                <a:cs typeface="Calibri (MS)"/>
                <a:sym typeface="Calibri (MS)"/>
              </a:rPr>
              <a:t>un’analisi</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comparativa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professionale</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su</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venduti</a:t>
            </a:r>
            <a:r>
              <a:rPr lang="en-US" sz="1560" dirty="0">
                <a:solidFill>
                  <a:srgbClr val="333333"/>
                </a:solidFill>
                <a:latin typeface="Calibri (MS)"/>
                <a:ea typeface="Calibri (MS)"/>
                <a:cs typeface="Calibri (MS)"/>
                <a:sym typeface="Calibri (MS)"/>
              </a:rPr>
              <a:t> e </a:t>
            </a:r>
            <a:r>
              <a:rPr lang="en-US" sz="1560" dirty="0" err="1">
                <a:solidFill>
                  <a:srgbClr val="333333"/>
                </a:solidFill>
                <a:latin typeface="Calibri (MS)"/>
                <a:ea typeface="Calibri (MS)"/>
                <a:cs typeface="Calibri (MS)"/>
                <a:sym typeface="Calibri (MS)"/>
              </a:rPr>
              <a:t>invenduti</a:t>
            </a:r>
            <a:endParaRPr lang="en-US" sz="1560" dirty="0">
              <a:solidFill>
                <a:srgbClr val="333333"/>
              </a:solidFill>
              <a:latin typeface="Calibri (MS)"/>
              <a:ea typeface="Calibri (MS)"/>
              <a:cs typeface="Calibri (MS)"/>
              <a:sym typeface="Calibri (MS)"/>
            </a:endParaRPr>
          </a:p>
          <a:p>
            <a:pPr marL="336804" lvl="1" indent="-168402" algn="l">
              <a:lnSpc>
                <a:spcPts val="2598"/>
              </a:lnSpc>
              <a:buFont typeface="Arial"/>
              <a:buChar char="•"/>
            </a:pPr>
            <a:r>
              <a:rPr lang="en-US" sz="1560" dirty="0" err="1">
                <a:solidFill>
                  <a:srgbClr val="333333"/>
                </a:solidFill>
                <a:latin typeface="Calibri (MS)"/>
                <a:ea typeface="Calibri (MS)"/>
                <a:cs typeface="Calibri (MS)"/>
                <a:sym typeface="Calibri (MS)"/>
              </a:rPr>
              <a:t>una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strategia</a:t>
            </a:r>
            <a:r>
              <a:rPr lang="en-US" sz="1560" dirty="0">
                <a:solidFill>
                  <a:srgbClr val="333333"/>
                </a:solidFill>
                <a:latin typeface="Calibri (MS)"/>
                <a:ea typeface="Calibri (MS)"/>
                <a:cs typeface="Calibri (MS)"/>
                <a:sym typeface="Calibri (MS)"/>
              </a:rPr>
              <a:t> di </a:t>
            </a:r>
            <a:r>
              <a:rPr lang="en-US" sz="1560" dirty="0" err="1">
                <a:solidFill>
                  <a:srgbClr val="333333"/>
                </a:solidFill>
                <a:latin typeface="Calibri (MS)"/>
                <a:ea typeface="Calibri (MS)"/>
                <a:cs typeface="Calibri (MS)"/>
                <a:sym typeface="Calibri (MS)"/>
              </a:rPr>
              <a:t>prezzo</a:t>
            </a:r>
            <a:r>
              <a:rPr lang="en-US" sz="1560" dirty="0">
                <a:solidFill>
                  <a:srgbClr val="333333"/>
                </a:solidFill>
                <a:latin typeface="Calibri (MS)"/>
                <a:ea typeface="Calibri (MS)"/>
                <a:cs typeface="Calibri (MS)"/>
                <a:sym typeface="Calibri (MS)"/>
              </a:rPr>
              <a:t> e marketing </a:t>
            </a:r>
            <a:r>
              <a:rPr lang="en-US" sz="1560" dirty="0" err="1">
                <a:solidFill>
                  <a:srgbClr val="333333"/>
                </a:solidFill>
                <a:latin typeface="Calibri (MS)"/>
                <a:ea typeface="Calibri (MS)"/>
                <a:cs typeface="Calibri (MS)"/>
                <a:sym typeface="Calibri (MS)"/>
              </a:rPr>
              <a:t>costruita</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su</a:t>
            </a:r>
            <a:r>
              <a:rPr lang="en-US" sz="1560" dirty="0">
                <a:solidFill>
                  <a:srgbClr val="333333"/>
                </a:solidFill>
                <a:latin typeface="Calibri (MS)"/>
                <a:ea typeface="Calibri (MS)"/>
                <a:cs typeface="Calibri (MS)"/>
                <a:sym typeface="Calibri (MS)"/>
              </a:rPr>
              <a:t> </a:t>
            </a:r>
            <a:r>
              <a:rPr lang="en-US" sz="1560" dirty="0" err="1">
                <a:solidFill>
                  <a:srgbClr val="333333"/>
                </a:solidFill>
                <a:latin typeface="Calibri (MS)"/>
                <a:ea typeface="Calibri (MS)"/>
                <a:cs typeface="Calibri (MS)"/>
                <a:sym typeface="Calibri (MS)"/>
              </a:rPr>
              <a:t>misura</a:t>
            </a:r>
            <a:endParaRPr lang="en-US" sz="1560" dirty="0">
              <a:solidFill>
                <a:srgbClr val="333333"/>
              </a:solidFill>
              <a:latin typeface="Calibri (MS)"/>
              <a:ea typeface="Calibri (MS)"/>
              <a:cs typeface="Calibri (MS)"/>
              <a:sym typeface="Calibri (MS)"/>
            </a:endParaRPr>
          </a:p>
          <a:p>
            <a:pPr algn="l">
              <a:lnSpc>
                <a:spcPts val="2598"/>
              </a:lnSpc>
            </a:pPr>
            <a:endParaRPr lang="en-US" sz="1560" dirty="0">
              <a:solidFill>
                <a:srgbClr val="333333"/>
              </a:solidFill>
              <a:latin typeface="Calibri (MS)"/>
              <a:ea typeface="Calibri (MS)"/>
              <a:cs typeface="Calibri (MS)"/>
              <a:sym typeface="Calibri (MS)"/>
            </a:endParaRPr>
          </a:p>
          <a:p>
            <a:pPr algn="l">
              <a:lnSpc>
                <a:spcPts val="2600"/>
              </a:lnSpc>
            </a:pPr>
            <a:r>
              <a:rPr lang="en-US" sz="1560" b="1" dirty="0" err="1">
                <a:solidFill>
                  <a:srgbClr val="333333"/>
                </a:solidFill>
                <a:latin typeface="Calibri (MS)"/>
                <a:ea typeface="Calibri (MS)"/>
                <a:cs typeface="Calibri (MS)"/>
                <a:sym typeface="Calibri (MS)"/>
              </a:rPr>
              <a:t>Questi</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aspetti</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te</a:t>
            </a:r>
            <a:r>
              <a:rPr lang="en-US" sz="1560" b="1" dirty="0">
                <a:solidFill>
                  <a:srgbClr val="333333"/>
                </a:solidFill>
                <a:latin typeface="Calibri (MS)"/>
                <a:ea typeface="Calibri (MS)"/>
                <a:cs typeface="Calibri (MS)"/>
                <a:sym typeface="Calibri (MS)"/>
              </a:rPr>
              <a:t> li </a:t>
            </a:r>
            <a:r>
              <a:rPr lang="en-US" sz="1560" b="1" dirty="0" err="1">
                <a:solidFill>
                  <a:srgbClr val="333333"/>
                </a:solidFill>
                <a:latin typeface="Calibri (MS)"/>
                <a:ea typeface="Calibri (MS)"/>
                <a:cs typeface="Calibri (MS)"/>
                <a:sym typeface="Calibri (MS)"/>
              </a:rPr>
              <a:t>spiego</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personalmente</a:t>
            </a:r>
            <a:r>
              <a:rPr lang="en-US" sz="1560" b="1" dirty="0">
                <a:solidFill>
                  <a:srgbClr val="333333"/>
                </a:solidFill>
                <a:latin typeface="Calibri (MS)"/>
                <a:ea typeface="Calibri (MS)"/>
                <a:cs typeface="Calibri (MS)"/>
                <a:sym typeface="Calibri (MS)"/>
              </a:rPr>
              <a:t>, in modo semplice e </a:t>
            </a:r>
            <a:r>
              <a:rPr lang="en-US" sz="1560" b="1" dirty="0" err="1">
                <a:solidFill>
                  <a:srgbClr val="333333"/>
                </a:solidFill>
                <a:latin typeface="Calibri (MS)"/>
                <a:ea typeface="Calibri (MS)"/>
                <a:cs typeface="Calibri (MS)"/>
                <a:sym typeface="Calibri (MS)"/>
              </a:rPr>
              <a:t>chiaro</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così</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capisci</a:t>
            </a:r>
            <a:r>
              <a:rPr lang="en-US" sz="1560" b="1" dirty="0">
                <a:solidFill>
                  <a:srgbClr val="333333"/>
                </a:solidFill>
                <a:latin typeface="Calibri (MS)"/>
                <a:ea typeface="Calibri (MS)"/>
                <a:cs typeface="Calibri (MS)"/>
                <a:sym typeface="Calibri (MS)"/>
              </a:rPr>
              <a:t> come </a:t>
            </a:r>
            <a:r>
              <a:rPr lang="en-US" sz="1560" b="1" dirty="0" err="1">
                <a:solidFill>
                  <a:srgbClr val="333333"/>
                </a:solidFill>
                <a:latin typeface="Calibri (MS)"/>
                <a:ea typeface="Calibri (MS)"/>
                <a:cs typeface="Calibri (MS)"/>
                <a:sym typeface="Calibri (MS)"/>
              </a:rPr>
              <a:t>valorizzare</a:t>
            </a:r>
            <a:r>
              <a:rPr lang="en-US" sz="1560" b="1" dirty="0">
                <a:solidFill>
                  <a:srgbClr val="333333"/>
                </a:solidFill>
                <a:latin typeface="Calibri (MS)"/>
                <a:ea typeface="Calibri (MS)"/>
                <a:cs typeface="Calibri (MS)"/>
                <a:sym typeface="Calibri (MS)"/>
              </a:rPr>
              <a:t> al </a:t>
            </a:r>
            <a:r>
              <a:rPr lang="en-US" sz="1560" b="1" dirty="0" err="1">
                <a:solidFill>
                  <a:srgbClr val="333333"/>
                </a:solidFill>
                <a:latin typeface="Calibri (MS)"/>
                <a:ea typeface="Calibri (MS)"/>
                <a:cs typeface="Calibri (MS)"/>
                <a:sym typeface="Calibri (MS)"/>
              </a:rPr>
              <a:t>meglio</a:t>
            </a:r>
            <a:r>
              <a:rPr lang="en-US" sz="1560" b="1" dirty="0">
                <a:solidFill>
                  <a:srgbClr val="333333"/>
                </a:solidFill>
                <a:latin typeface="Calibri (MS)"/>
                <a:ea typeface="Calibri (MS)"/>
                <a:cs typeface="Calibri (MS)"/>
                <a:sym typeface="Calibri (MS)"/>
              </a:rPr>
              <a:t> la </a:t>
            </a:r>
            <a:r>
              <a:rPr lang="en-US" sz="1560" b="1" dirty="0" err="1">
                <a:solidFill>
                  <a:srgbClr val="333333"/>
                </a:solidFill>
                <a:latin typeface="Calibri (MS)"/>
                <a:ea typeface="Calibri (MS)"/>
                <a:cs typeface="Calibri (MS)"/>
                <a:sym typeface="Calibri (MS)"/>
              </a:rPr>
              <a:t>tua</a:t>
            </a:r>
            <a:r>
              <a:rPr lang="en-US" sz="1560" b="1" dirty="0">
                <a:solidFill>
                  <a:srgbClr val="333333"/>
                </a:solidFill>
                <a:latin typeface="Calibri (MS)"/>
                <a:ea typeface="Calibri (MS)"/>
                <a:cs typeface="Calibri (MS)"/>
                <a:sym typeface="Calibri (MS)"/>
              </a:rPr>
              <a:t> casa e </a:t>
            </a:r>
            <a:r>
              <a:rPr lang="en-US" sz="1560" b="1" dirty="0" err="1">
                <a:solidFill>
                  <a:srgbClr val="333333"/>
                </a:solidFill>
                <a:latin typeface="Calibri (MS)"/>
                <a:ea typeface="Calibri (MS)"/>
                <a:cs typeface="Calibri (MS)"/>
                <a:sym typeface="Calibri (MS)"/>
              </a:rPr>
              <a:t>ottenere</a:t>
            </a:r>
            <a:r>
              <a:rPr lang="en-US" sz="1560" b="1" dirty="0">
                <a:solidFill>
                  <a:srgbClr val="333333"/>
                </a:solidFill>
                <a:latin typeface="Calibri (MS)"/>
                <a:ea typeface="Calibri (MS)"/>
                <a:cs typeface="Calibri (MS)"/>
                <a:sym typeface="Calibri (MS)"/>
              </a:rPr>
              <a:t> il </a:t>
            </a:r>
            <a:r>
              <a:rPr lang="en-US" sz="1560" b="1" dirty="0" err="1">
                <a:solidFill>
                  <a:srgbClr val="333333"/>
                </a:solidFill>
                <a:latin typeface="Calibri (MS)"/>
                <a:ea typeface="Calibri (MS)"/>
                <a:cs typeface="Calibri (MS)"/>
                <a:sym typeface="Calibri (MS)"/>
              </a:rPr>
              <a:t>miglior</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prezzo</a:t>
            </a:r>
            <a:r>
              <a:rPr lang="en-US" sz="1560" b="1" dirty="0">
                <a:solidFill>
                  <a:srgbClr val="333333"/>
                </a:solidFill>
                <a:latin typeface="Calibri (MS)"/>
                <a:ea typeface="Calibri (MS)"/>
                <a:cs typeface="Calibri (MS)"/>
                <a:sym typeface="Calibri (MS)"/>
              </a:rPr>
              <a:t> </a:t>
            </a:r>
            <a:r>
              <a:rPr lang="en-US" sz="1560" b="1" dirty="0" err="1">
                <a:solidFill>
                  <a:srgbClr val="333333"/>
                </a:solidFill>
                <a:latin typeface="Calibri (MS)"/>
                <a:ea typeface="Calibri (MS)"/>
                <a:cs typeface="Calibri (MS)"/>
                <a:sym typeface="Calibri (MS)"/>
              </a:rPr>
              <a:t>possibile</a:t>
            </a:r>
            <a:r>
              <a:rPr lang="en-US" sz="1560" b="1" dirty="0">
                <a:solidFill>
                  <a:srgbClr val="333333"/>
                </a:solidFill>
                <a:latin typeface="Calibri (MS)"/>
                <a:ea typeface="Calibri (MS)"/>
                <a:cs typeface="Calibri (MS)"/>
                <a:sym typeface="Calibri (MS)"/>
              </a:rPr>
              <a:t>.</a:t>
            </a:r>
          </a:p>
        </p:txBody>
      </p:sp>
      <p:sp>
        <p:nvSpPr>
          <p:cNvPr id="9" name="TextBox 9"/>
          <p:cNvSpPr txBox="1"/>
          <p:nvPr/>
        </p:nvSpPr>
        <p:spPr>
          <a:xfrm>
            <a:off x="10257571" y="7738810"/>
            <a:ext cx="3575092" cy="250393"/>
          </a:xfrm>
          <a:prstGeom prst="rect">
            <a:avLst/>
          </a:prstGeom>
        </p:spPr>
        <p:txBody>
          <a:bodyPr lIns="0" tIns="0" rIns="0" bIns="0" rtlCol="0" anchor="t">
            <a:spAutoFit/>
          </a:bodyPr>
          <a:lstStyle/>
          <a:p>
            <a:pPr algn="ctr">
              <a:lnSpc>
                <a:spcPts val="1800"/>
              </a:lnSpc>
            </a:pPr>
            <a:r>
              <a:rPr lang="en-US" sz="1268" b="1">
                <a:solidFill>
                  <a:srgbClr val="003DA5"/>
                </a:solidFill>
                <a:latin typeface="Calibri (MS) Bold"/>
                <a:ea typeface="Calibri (MS) Bold"/>
                <a:cs typeface="Calibri (MS) Bold"/>
                <a:sym typeface="Calibri (MS) Bold"/>
              </a:rPr>
              <a:t>Francesco Principe – RE/MAX Mindset</a:t>
            </a:r>
          </a:p>
        </p:txBody>
      </p:sp>
      <p:sp>
        <p:nvSpPr>
          <p:cNvPr id="10" name="TextBox 10"/>
          <p:cNvSpPr txBox="1"/>
          <p:nvPr/>
        </p:nvSpPr>
        <p:spPr>
          <a:xfrm>
            <a:off x="10257571" y="8067820"/>
            <a:ext cx="2081236" cy="194513"/>
          </a:xfrm>
          <a:prstGeom prst="rect">
            <a:avLst/>
          </a:prstGeom>
        </p:spPr>
        <p:txBody>
          <a:bodyPr lIns="0" tIns="0" rIns="0" bIns="0" rtlCol="0" anchor="t">
            <a:spAutoFit/>
          </a:bodyPr>
          <a:lstStyle/>
          <a:p>
            <a:pPr algn="ctr">
              <a:lnSpc>
                <a:spcPts val="1400"/>
              </a:lnSpc>
            </a:pPr>
            <a:r>
              <a:rPr lang="en-US" sz="1068" b="1">
                <a:solidFill>
                  <a:srgbClr val="999999"/>
                </a:solidFill>
                <a:latin typeface="Calibri (MS) Bold"/>
                <a:ea typeface="Calibri (MS) Bold"/>
                <a:cs typeface="Calibri (MS) Bold"/>
                <a:sym typeface="Calibri (MS) Bold"/>
              </a:rPr>
              <a:t>Email</a:t>
            </a:r>
          </a:p>
        </p:txBody>
      </p:sp>
      <p:sp>
        <p:nvSpPr>
          <p:cNvPr id="11" name="TextBox 11"/>
          <p:cNvSpPr txBox="1"/>
          <p:nvPr/>
        </p:nvSpPr>
        <p:spPr>
          <a:xfrm>
            <a:off x="10257571" y="8358333"/>
            <a:ext cx="2208730" cy="255803"/>
          </a:xfrm>
          <a:prstGeom prst="rect">
            <a:avLst/>
          </a:prstGeom>
        </p:spPr>
        <p:txBody>
          <a:bodyPr lIns="0" tIns="0" rIns="0" bIns="0" rtlCol="0" anchor="t">
            <a:spAutoFit/>
          </a:bodyPr>
          <a:lstStyle/>
          <a:p>
            <a:pPr algn="ctr">
              <a:lnSpc>
                <a:spcPts val="1800"/>
              </a:lnSpc>
            </a:pPr>
            <a:r>
              <a:rPr lang="en-US" sz="1365" b="1">
                <a:solidFill>
                  <a:srgbClr val="003DA5"/>
                </a:solidFill>
                <a:latin typeface="Calibri (MS) Bold"/>
                <a:ea typeface="Calibri (MS) Bold"/>
                <a:cs typeface="Calibri (MS) Bold"/>
                <a:sym typeface="Calibri (MS) Bold"/>
              </a:rPr>
              <a:t>francesco.principe@remax.it</a:t>
            </a:r>
          </a:p>
        </p:txBody>
      </p:sp>
      <p:sp>
        <p:nvSpPr>
          <p:cNvPr id="12" name="TextBox 12"/>
          <p:cNvSpPr txBox="1"/>
          <p:nvPr/>
        </p:nvSpPr>
        <p:spPr>
          <a:xfrm>
            <a:off x="12594118" y="8067820"/>
            <a:ext cx="1167010" cy="194513"/>
          </a:xfrm>
          <a:prstGeom prst="rect">
            <a:avLst/>
          </a:prstGeom>
        </p:spPr>
        <p:txBody>
          <a:bodyPr lIns="0" tIns="0" rIns="0" bIns="0" rtlCol="0" anchor="t">
            <a:spAutoFit/>
          </a:bodyPr>
          <a:lstStyle/>
          <a:p>
            <a:pPr algn="ctr">
              <a:lnSpc>
                <a:spcPts val="1400"/>
              </a:lnSpc>
            </a:pPr>
            <a:r>
              <a:rPr lang="en-US" sz="1068" b="1">
                <a:solidFill>
                  <a:srgbClr val="999999"/>
                </a:solidFill>
                <a:latin typeface="Calibri (MS) Bold"/>
                <a:ea typeface="Calibri (MS) Bold"/>
                <a:cs typeface="Calibri (MS) Bold"/>
                <a:sym typeface="Calibri (MS) Bold"/>
              </a:rPr>
              <a:t>Telefono</a:t>
            </a:r>
          </a:p>
        </p:txBody>
      </p:sp>
      <p:sp>
        <p:nvSpPr>
          <p:cNvPr id="13" name="TextBox 13"/>
          <p:cNvSpPr txBox="1"/>
          <p:nvPr/>
        </p:nvSpPr>
        <p:spPr>
          <a:xfrm>
            <a:off x="12594118" y="8358333"/>
            <a:ext cx="1167010" cy="255803"/>
          </a:xfrm>
          <a:prstGeom prst="rect">
            <a:avLst/>
          </a:prstGeom>
        </p:spPr>
        <p:txBody>
          <a:bodyPr lIns="0" tIns="0" rIns="0" bIns="0" rtlCol="0" anchor="t">
            <a:spAutoFit/>
          </a:bodyPr>
          <a:lstStyle/>
          <a:p>
            <a:pPr algn="ctr">
              <a:lnSpc>
                <a:spcPts val="1800"/>
              </a:lnSpc>
            </a:pPr>
            <a:r>
              <a:rPr lang="en-US" sz="1365" b="1">
                <a:solidFill>
                  <a:srgbClr val="003DA5"/>
                </a:solidFill>
                <a:latin typeface="Calibri (MS) Bold"/>
                <a:ea typeface="Calibri (MS) Bold"/>
                <a:cs typeface="Calibri (MS) Bold"/>
                <a:sym typeface="Calibri (MS) Bold"/>
              </a:rPr>
              <a:t>+393402788830</a:t>
            </a:r>
          </a:p>
        </p:txBody>
      </p:sp>
      <p:sp>
        <p:nvSpPr>
          <p:cNvPr id="14" name="TextBox 14"/>
          <p:cNvSpPr txBox="1"/>
          <p:nvPr/>
        </p:nvSpPr>
        <p:spPr>
          <a:xfrm>
            <a:off x="1143000" y="9473463"/>
            <a:ext cx="16002000" cy="370002"/>
          </a:xfrm>
          <a:prstGeom prst="rect">
            <a:avLst/>
          </a:prstGeom>
        </p:spPr>
        <p:txBody>
          <a:bodyPr lIns="0" tIns="0" rIns="0" bIns="0" rtlCol="0" anchor="t">
            <a:spAutoFit/>
          </a:bodyPr>
          <a:lstStyle/>
          <a:p>
            <a:pPr algn="l">
              <a:lnSpc>
                <a:spcPts val="1400"/>
              </a:lnSpc>
            </a:pPr>
            <a:r>
              <a:rPr lang="en-US" sz="1032" b="1">
                <a:solidFill>
                  <a:srgbClr val="666666"/>
                </a:solidFill>
                <a:latin typeface="Calibri (MS) Bold"/>
                <a:ea typeface="Calibri (MS) Bold"/>
                <a:cs typeface="Calibri (MS) Bold"/>
                <a:sym typeface="Calibri (MS) Bold"/>
              </a:rPr>
              <a:t>Privacy:</a:t>
            </a:r>
            <a:r>
              <a:rPr lang="en-US" sz="1032">
                <a:solidFill>
                  <a:srgbClr val="666666"/>
                </a:solidFill>
                <a:latin typeface="Calibri (MS)"/>
                <a:ea typeface="Calibri (MS)"/>
                <a:cs typeface="Calibri (MS)"/>
                <a:sym typeface="Calibri (MS)"/>
              </a:rPr>
              <a:t> I dati forniti per la generazione di questa stima sono trattati in conformità al Regolamento UE 2016/679 (GDPR). I dati saranno utilizzati esclusivamente per finalità di contatto commerciale e non saranno ceduti a terzi senza consenso esplicito. Per maggiori informazioni sul trattamento dei dati, contattare francesco.principe@remax.it</a:t>
            </a:r>
          </a:p>
        </p:txBody>
      </p:sp>
      <p:sp>
        <p:nvSpPr>
          <p:cNvPr id="15" name="TextBox 15"/>
          <p:cNvSpPr txBox="1"/>
          <p:nvPr/>
        </p:nvSpPr>
        <p:spPr>
          <a:xfrm>
            <a:off x="1143000" y="9871471"/>
            <a:ext cx="16002000" cy="244079"/>
          </a:xfrm>
          <a:prstGeom prst="rect">
            <a:avLst/>
          </a:prstGeom>
        </p:spPr>
        <p:txBody>
          <a:bodyPr lIns="0" tIns="0" rIns="0" bIns="0" rtlCol="0" anchor="t">
            <a:spAutoFit/>
          </a:bodyPr>
          <a:lstStyle/>
          <a:p>
            <a:pPr algn="l">
              <a:lnSpc>
                <a:spcPts val="1400"/>
              </a:lnSpc>
            </a:pPr>
            <a:r>
              <a:rPr lang="en-US" sz="1032">
                <a:solidFill>
                  <a:srgbClr val="999999"/>
                </a:solidFill>
                <a:latin typeface="Calibri (MS)"/>
                <a:ea typeface="Calibri (MS)"/>
                <a:cs typeface="Calibri (MS)"/>
                <a:sym typeface="Calibri (MS)"/>
              </a:rPr>
              <a:t>© 2025 Tutti i diritti riservati.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1166</Words>
  <Application>Microsoft Macintosh PowerPoint</Application>
  <PresentationFormat>Personalizzato</PresentationFormat>
  <Paragraphs>147</Paragraphs>
  <Slides>7</Slides>
  <Notes>7</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7</vt:i4>
      </vt:variant>
    </vt:vector>
  </HeadingPairs>
  <TitlesOfParts>
    <vt:vector size="17" baseType="lpstr">
      <vt:lpstr>Gotham Bold</vt:lpstr>
      <vt:lpstr>Roboto</vt:lpstr>
      <vt:lpstr>Calibri (MS) Bold Italics</vt:lpstr>
      <vt:lpstr>Calibri (MS) Bold</vt:lpstr>
      <vt:lpstr>Calibri</vt:lpstr>
      <vt:lpstr>Calibri (MS)</vt:lpstr>
      <vt:lpstr>Akzidenz-Grotesk Bold</vt:lpstr>
      <vt:lpstr>Arial</vt:lpstr>
      <vt:lpstr>Gotham</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STIMA DI MERCATO IMMOBILIARE - RE/MAX</dc:title>
  <cp:lastModifiedBy>Francesco Principe</cp:lastModifiedBy>
  <cp:revision>2</cp:revision>
  <dcterms:created xsi:type="dcterms:W3CDTF">2006-08-16T00:00:00Z</dcterms:created>
  <dcterms:modified xsi:type="dcterms:W3CDTF">2025-11-22T18:31:29Z</dcterms:modified>
  <dc:identifier>DAG5ahGLgBk</dc:identifier>
</cp:coreProperties>
</file>